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Arial Narrow" panose="020B0606020202030204" pitchFamily="3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36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c10e66612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c10e66612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c10e666127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c10e66612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c10e66612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c10e66612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c10e66612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c10e66612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c10e666127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c10e66612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c10e66612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c10e66612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0e666127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c10e66612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0e66612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10e66612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0e666127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c10e66612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c10e66612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c10e66612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c598bd3ce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c598bd3ce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c10e666127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c10e666127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c10e66612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c10e66612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c10e66612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c10e66612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c10e66612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c10e66612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c10e66612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c10e66612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c10e666127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c10e666127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c10e66612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c10e66612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c10e666127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c10e66612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c10e666127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c10e666127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c10e666127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c10e666127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c104f5ff7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c104f5ff7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c10e666127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c10e666127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c10e66612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c10e6661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c10e666127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c10e666127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c10e66612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c10e66612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c10e66612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c10e66612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c10e666127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c10e666127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c10e666127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c10e66612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c10e666127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c10e666127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c10e66612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c10e66612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c598bd3ce7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c598bd3ce7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c10e66612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c10e66612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c55bde9e3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c55bde9e3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c10e66612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c10e66612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c10e66612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c10e66612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c10e66612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c10e66612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0e66612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c10e66612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c10e66612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c10e66612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mailto:rajivm@iitp.ac.i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369775" y="685800"/>
            <a:ext cx="8725800" cy="1446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13"/>
          <p:cNvSpPr/>
          <p:nvPr/>
        </p:nvSpPr>
        <p:spPr>
          <a:xfrm>
            <a:off x="391700" y="705451"/>
            <a:ext cx="8455914" cy="1378458"/>
          </a:xfrm>
          <a:custGeom>
            <a:avLst/>
            <a:gdLst/>
            <a:ahLst/>
            <a:cxnLst/>
            <a:rect l="l" t="t" r="r" b="b"/>
            <a:pathLst>
              <a:path w="8229600" h="2057400" extrusionOk="0">
                <a:moveTo>
                  <a:pt x="7886700" y="0"/>
                </a:moveTo>
                <a:lnTo>
                  <a:pt x="342912" y="0"/>
                </a:lnTo>
                <a:lnTo>
                  <a:pt x="296382" y="3130"/>
                </a:lnTo>
                <a:lnTo>
                  <a:pt x="251753" y="12250"/>
                </a:lnTo>
                <a:lnTo>
                  <a:pt x="209436" y="26949"/>
                </a:lnTo>
                <a:lnTo>
                  <a:pt x="169839" y="46820"/>
                </a:lnTo>
                <a:lnTo>
                  <a:pt x="133370" y="71454"/>
                </a:lnTo>
                <a:lnTo>
                  <a:pt x="100437" y="100441"/>
                </a:lnTo>
                <a:lnTo>
                  <a:pt x="71451" y="133373"/>
                </a:lnTo>
                <a:lnTo>
                  <a:pt x="46818" y="169841"/>
                </a:lnTo>
                <a:lnTo>
                  <a:pt x="26948" y="209436"/>
                </a:lnTo>
                <a:lnTo>
                  <a:pt x="12249" y="251751"/>
                </a:lnTo>
                <a:lnTo>
                  <a:pt x="3130" y="296375"/>
                </a:lnTo>
                <a:lnTo>
                  <a:pt x="0" y="342900"/>
                </a:lnTo>
                <a:lnTo>
                  <a:pt x="0" y="1714500"/>
                </a:lnTo>
                <a:lnTo>
                  <a:pt x="3130" y="1761024"/>
                </a:lnTo>
                <a:lnTo>
                  <a:pt x="12249" y="1805648"/>
                </a:lnTo>
                <a:lnTo>
                  <a:pt x="26948" y="1847963"/>
                </a:lnTo>
                <a:lnTo>
                  <a:pt x="46818" y="1887558"/>
                </a:lnTo>
                <a:lnTo>
                  <a:pt x="71451" y="1924026"/>
                </a:lnTo>
                <a:lnTo>
                  <a:pt x="100437" y="1956958"/>
                </a:lnTo>
                <a:lnTo>
                  <a:pt x="133370" y="1985945"/>
                </a:lnTo>
                <a:lnTo>
                  <a:pt x="169839" y="2010579"/>
                </a:lnTo>
                <a:lnTo>
                  <a:pt x="209436" y="2030450"/>
                </a:lnTo>
                <a:lnTo>
                  <a:pt x="251753" y="2045149"/>
                </a:lnTo>
                <a:lnTo>
                  <a:pt x="296382" y="2054269"/>
                </a:lnTo>
                <a:lnTo>
                  <a:pt x="342912" y="2057400"/>
                </a:lnTo>
                <a:lnTo>
                  <a:pt x="7886700" y="2057400"/>
                </a:lnTo>
                <a:lnTo>
                  <a:pt x="7933224" y="2054269"/>
                </a:lnTo>
                <a:lnTo>
                  <a:pt x="7977848" y="2045149"/>
                </a:lnTo>
                <a:lnTo>
                  <a:pt x="8020163" y="2030450"/>
                </a:lnTo>
                <a:lnTo>
                  <a:pt x="8059758" y="2010579"/>
                </a:lnTo>
                <a:lnTo>
                  <a:pt x="8096226" y="1985945"/>
                </a:lnTo>
                <a:lnTo>
                  <a:pt x="8129158" y="1956958"/>
                </a:lnTo>
                <a:lnTo>
                  <a:pt x="8158145" y="1924026"/>
                </a:lnTo>
                <a:lnTo>
                  <a:pt x="8182779" y="1887558"/>
                </a:lnTo>
                <a:lnTo>
                  <a:pt x="8202650" y="1847963"/>
                </a:lnTo>
                <a:lnTo>
                  <a:pt x="8217349" y="1805648"/>
                </a:lnTo>
                <a:lnTo>
                  <a:pt x="8226469" y="1761024"/>
                </a:lnTo>
                <a:lnTo>
                  <a:pt x="8229600" y="1714500"/>
                </a:lnTo>
                <a:lnTo>
                  <a:pt x="8229600" y="342900"/>
                </a:lnTo>
                <a:lnTo>
                  <a:pt x="8226469" y="296375"/>
                </a:lnTo>
                <a:lnTo>
                  <a:pt x="8217349" y="251751"/>
                </a:lnTo>
                <a:lnTo>
                  <a:pt x="8202650" y="209436"/>
                </a:lnTo>
                <a:lnTo>
                  <a:pt x="8182779" y="169841"/>
                </a:lnTo>
                <a:lnTo>
                  <a:pt x="8158145" y="133373"/>
                </a:lnTo>
                <a:lnTo>
                  <a:pt x="8129158" y="100441"/>
                </a:lnTo>
                <a:lnTo>
                  <a:pt x="8096226" y="71454"/>
                </a:lnTo>
                <a:lnTo>
                  <a:pt x="8059758" y="46820"/>
                </a:lnTo>
                <a:lnTo>
                  <a:pt x="8020163" y="26949"/>
                </a:lnTo>
                <a:lnTo>
                  <a:pt x="7977848" y="12250"/>
                </a:lnTo>
                <a:lnTo>
                  <a:pt x="7933224" y="3130"/>
                </a:lnTo>
                <a:lnTo>
                  <a:pt x="7886700" y="0"/>
                </a:lnTo>
                <a:close/>
              </a:path>
            </a:pathLst>
          </a:custGeom>
          <a:solidFill>
            <a:srgbClr val="3333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13"/>
          <p:cNvSpPr/>
          <p:nvPr/>
        </p:nvSpPr>
        <p:spPr>
          <a:xfrm>
            <a:off x="391700" y="705451"/>
            <a:ext cx="8455914" cy="1378458"/>
          </a:xfrm>
          <a:custGeom>
            <a:avLst/>
            <a:gdLst/>
            <a:ahLst/>
            <a:cxnLst/>
            <a:rect l="l" t="t" r="r" b="b"/>
            <a:pathLst>
              <a:path w="8229600" h="2057400" extrusionOk="0">
                <a:moveTo>
                  <a:pt x="0" y="342900"/>
                </a:moveTo>
                <a:lnTo>
                  <a:pt x="3130" y="296375"/>
                </a:lnTo>
                <a:lnTo>
                  <a:pt x="12249" y="251751"/>
                </a:lnTo>
                <a:lnTo>
                  <a:pt x="26948" y="209436"/>
                </a:lnTo>
                <a:lnTo>
                  <a:pt x="46818" y="169841"/>
                </a:lnTo>
                <a:lnTo>
                  <a:pt x="71451" y="133373"/>
                </a:lnTo>
                <a:lnTo>
                  <a:pt x="100437" y="100441"/>
                </a:lnTo>
                <a:lnTo>
                  <a:pt x="133370" y="71454"/>
                </a:lnTo>
                <a:lnTo>
                  <a:pt x="169839" y="46820"/>
                </a:lnTo>
                <a:lnTo>
                  <a:pt x="209436" y="26949"/>
                </a:lnTo>
                <a:lnTo>
                  <a:pt x="251753" y="12250"/>
                </a:lnTo>
                <a:lnTo>
                  <a:pt x="296382" y="3130"/>
                </a:lnTo>
                <a:lnTo>
                  <a:pt x="342912" y="0"/>
                </a:lnTo>
                <a:lnTo>
                  <a:pt x="7886700" y="0"/>
                </a:lnTo>
                <a:lnTo>
                  <a:pt x="7933224" y="3130"/>
                </a:lnTo>
                <a:lnTo>
                  <a:pt x="7977848" y="12250"/>
                </a:lnTo>
                <a:lnTo>
                  <a:pt x="8020163" y="26949"/>
                </a:lnTo>
                <a:lnTo>
                  <a:pt x="8059758" y="46820"/>
                </a:lnTo>
                <a:lnTo>
                  <a:pt x="8096226" y="71454"/>
                </a:lnTo>
                <a:lnTo>
                  <a:pt x="8129158" y="100441"/>
                </a:lnTo>
                <a:lnTo>
                  <a:pt x="8158145" y="133373"/>
                </a:lnTo>
                <a:lnTo>
                  <a:pt x="8182779" y="169841"/>
                </a:lnTo>
                <a:lnTo>
                  <a:pt x="8202650" y="209436"/>
                </a:lnTo>
                <a:lnTo>
                  <a:pt x="8217349" y="251751"/>
                </a:lnTo>
                <a:lnTo>
                  <a:pt x="8226469" y="296375"/>
                </a:lnTo>
                <a:lnTo>
                  <a:pt x="8229600" y="342900"/>
                </a:lnTo>
                <a:lnTo>
                  <a:pt x="8229600" y="1714500"/>
                </a:lnTo>
                <a:lnTo>
                  <a:pt x="8226469" y="1761024"/>
                </a:lnTo>
                <a:lnTo>
                  <a:pt x="8217349" y="1805648"/>
                </a:lnTo>
                <a:lnTo>
                  <a:pt x="8202650" y="1847963"/>
                </a:lnTo>
                <a:lnTo>
                  <a:pt x="8182779" y="1887558"/>
                </a:lnTo>
                <a:lnTo>
                  <a:pt x="8158145" y="1924026"/>
                </a:lnTo>
                <a:lnTo>
                  <a:pt x="8129158" y="1956958"/>
                </a:lnTo>
                <a:lnTo>
                  <a:pt x="8096226" y="1985945"/>
                </a:lnTo>
                <a:lnTo>
                  <a:pt x="8059758" y="2010579"/>
                </a:lnTo>
                <a:lnTo>
                  <a:pt x="8020163" y="2030450"/>
                </a:lnTo>
                <a:lnTo>
                  <a:pt x="7977848" y="2045149"/>
                </a:lnTo>
                <a:lnTo>
                  <a:pt x="7933224" y="2054269"/>
                </a:lnTo>
                <a:lnTo>
                  <a:pt x="7886700" y="2057400"/>
                </a:lnTo>
                <a:lnTo>
                  <a:pt x="342912" y="2057400"/>
                </a:lnTo>
                <a:lnTo>
                  <a:pt x="296382" y="2054269"/>
                </a:lnTo>
                <a:lnTo>
                  <a:pt x="251753" y="2045149"/>
                </a:lnTo>
                <a:lnTo>
                  <a:pt x="209436" y="2030450"/>
                </a:lnTo>
                <a:lnTo>
                  <a:pt x="169839" y="2010579"/>
                </a:lnTo>
                <a:lnTo>
                  <a:pt x="133370" y="1985945"/>
                </a:lnTo>
                <a:lnTo>
                  <a:pt x="100437" y="1956958"/>
                </a:lnTo>
                <a:lnTo>
                  <a:pt x="71451" y="1924026"/>
                </a:lnTo>
                <a:lnTo>
                  <a:pt x="46818" y="1887558"/>
                </a:lnTo>
                <a:lnTo>
                  <a:pt x="26948" y="1847963"/>
                </a:lnTo>
                <a:lnTo>
                  <a:pt x="12249" y="1805648"/>
                </a:lnTo>
                <a:lnTo>
                  <a:pt x="3130" y="1761024"/>
                </a:lnTo>
                <a:lnTo>
                  <a:pt x="0" y="1714500"/>
                </a:lnTo>
                <a:lnTo>
                  <a:pt x="0" y="342900"/>
                </a:lnTo>
                <a:close/>
              </a:path>
            </a:pathLst>
          </a:custGeom>
          <a:noFill/>
          <a:ln w="25400" cap="flat" cmpd="sng">
            <a:solidFill>
              <a:srgbClr val="3333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3"/>
          <p:cNvSpPr txBox="1"/>
          <p:nvPr/>
        </p:nvSpPr>
        <p:spPr>
          <a:xfrm>
            <a:off x="694200" y="1089850"/>
            <a:ext cx="7755600" cy="890700"/>
          </a:xfrm>
          <a:prstGeom prst="rect">
            <a:avLst/>
          </a:prstGeom>
          <a:noFill/>
          <a:ln>
            <a:noFill/>
          </a:ln>
        </p:spPr>
        <p:txBody>
          <a:bodyPr spcFirstLastPara="1" wrap="square" lIns="0" tIns="13325" rIns="0" bIns="0" anchor="t" anchorCtr="0">
            <a:noAutofit/>
          </a:bodyPr>
          <a:lstStyle/>
          <a:p>
            <a:pPr marL="12700" marR="5080" lvl="0" indent="250190" algn="ctr" rtl="0">
              <a:spcBef>
                <a:spcPts val="0"/>
              </a:spcBef>
              <a:spcAft>
                <a:spcPts val="0"/>
              </a:spcAft>
              <a:buNone/>
            </a:pPr>
            <a:r>
              <a:rPr lang="en-IN" sz="3400" b="1" dirty="0">
                <a:solidFill>
                  <a:schemeClr val="lt1"/>
                </a:solidFill>
                <a:latin typeface="Calibri"/>
                <a:ea typeface="Calibri"/>
                <a:cs typeface="Calibri"/>
                <a:sym typeface="Calibri"/>
              </a:rPr>
              <a:t>ML-based </a:t>
            </a:r>
            <a:r>
              <a:rPr lang="en" sz="3400" b="1" dirty="0">
                <a:solidFill>
                  <a:schemeClr val="lt1"/>
                </a:solidFill>
                <a:latin typeface="Calibri"/>
                <a:ea typeface="Calibri"/>
                <a:cs typeface="Calibri"/>
                <a:sym typeface="Calibri"/>
              </a:rPr>
              <a:t>Image Classifier at </a:t>
            </a:r>
            <a:r>
              <a:rPr lang="en-IN" sz="3400" b="1" dirty="0">
                <a:solidFill>
                  <a:schemeClr val="lt1"/>
                </a:solidFill>
                <a:latin typeface="Calibri"/>
                <a:ea typeface="Calibri"/>
                <a:cs typeface="Calibri"/>
                <a:sym typeface="Calibri"/>
              </a:rPr>
              <a:t>IOT-</a:t>
            </a:r>
            <a:r>
              <a:rPr lang="en" sz="3400" b="1" dirty="0">
                <a:solidFill>
                  <a:schemeClr val="lt1"/>
                </a:solidFill>
                <a:latin typeface="Calibri"/>
                <a:ea typeface="Calibri"/>
                <a:cs typeface="Calibri"/>
                <a:sym typeface="Calibri"/>
              </a:rPr>
              <a:t>Edge </a:t>
            </a:r>
            <a:endParaRPr sz="3300" b="1" dirty="0">
              <a:solidFill>
                <a:srgbClr val="FFFFFF"/>
              </a:solidFill>
              <a:latin typeface="Calibri"/>
              <a:ea typeface="Calibri"/>
              <a:cs typeface="Calibri"/>
              <a:sym typeface="Calibri"/>
            </a:endParaRPr>
          </a:p>
        </p:txBody>
      </p:sp>
      <p:sp>
        <p:nvSpPr>
          <p:cNvPr id="58" name="Google Shape;58;p13"/>
          <p:cNvSpPr/>
          <p:nvPr/>
        </p:nvSpPr>
        <p:spPr>
          <a:xfrm>
            <a:off x="6597826" y="4609971"/>
            <a:ext cx="413700" cy="387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3"/>
          <p:cNvSpPr txBox="1"/>
          <p:nvPr/>
        </p:nvSpPr>
        <p:spPr>
          <a:xfrm>
            <a:off x="5077523" y="3070161"/>
            <a:ext cx="3705600" cy="1708500"/>
          </a:xfrm>
          <a:prstGeom prst="rect">
            <a:avLst/>
          </a:prstGeom>
          <a:noFill/>
          <a:ln>
            <a:noFill/>
          </a:ln>
        </p:spPr>
        <p:txBody>
          <a:bodyPr spcFirstLastPara="1" wrap="square" lIns="0" tIns="73650" rIns="0" bIns="0" anchor="t" anchorCtr="0">
            <a:noAutofit/>
          </a:bodyPr>
          <a:lstStyle/>
          <a:p>
            <a:pPr marL="12700" marR="0" lvl="0" indent="0" algn="l" rtl="0">
              <a:lnSpc>
                <a:spcPct val="100000"/>
              </a:lnSpc>
              <a:spcBef>
                <a:spcPts val="0"/>
              </a:spcBef>
              <a:spcAft>
                <a:spcPts val="0"/>
              </a:spcAft>
              <a:buNone/>
            </a:pPr>
            <a:r>
              <a:rPr lang="en" sz="2000" b="1">
                <a:solidFill>
                  <a:srgbClr val="242494"/>
                </a:solidFill>
                <a:latin typeface="Arial Narrow"/>
                <a:ea typeface="Arial Narrow"/>
                <a:cs typeface="Arial Narrow"/>
                <a:sym typeface="Arial Narrow"/>
              </a:rPr>
              <a:t>Dr. Rajiv Misra</a:t>
            </a:r>
            <a:endParaRPr sz="2000">
              <a:solidFill>
                <a:srgbClr val="000000"/>
              </a:solidFill>
              <a:latin typeface="Arial Narrow"/>
              <a:ea typeface="Arial Narrow"/>
              <a:cs typeface="Arial Narrow"/>
              <a:sym typeface="Arial Narrow"/>
            </a:endParaRPr>
          </a:p>
          <a:p>
            <a:pPr marL="12700" marR="0" lvl="0" indent="0" algn="l" rtl="0">
              <a:lnSpc>
                <a:spcPct val="100000"/>
              </a:lnSpc>
              <a:spcBef>
                <a:spcPts val="480"/>
              </a:spcBef>
              <a:spcAft>
                <a:spcPts val="0"/>
              </a:spcAft>
              <a:buNone/>
            </a:pPr>
            <a:r>
              <a:rPr lang="en" sz="2000" b="1">
                <a:solidFill>
                  <a:srgbClr val="242494"/>
                </a:solidFill>
                <a:latin typeface="Arial Narrow"/>
                <a:ea typeface="Arial Narrow"/>
                <a:cs typeface="Arial Narrow"/>
                <a:sym typeface="Arial Narrow"/>
              </a:rPr>
              <a:t>Professor</a:t>
            </a:r>
            <a:r>
              <a:rPr lang="en" sz="2000">
                <a:solidFill>
                  <a:srgbClr val="000000"/>
                </a:solidFill>
                <a:latin typeface="Arial Narrow"/>
                <a:ea typeface="Arial Narrow"/>
                <a:cs typeface="Arial Narrow"/>
                <a:sym typeface="Arial Narrow"/>
              </a:rPr>
              <a:t>, </a:t>
            </a:r>
            <a:r>
              <a:rPr lang="en" sz="2000" b="1">
                <a:solidFill>
                  <a:srgbClr val="000000"/>
                </a:solidFill>
                <a:latin typeface="Arial Narrow"/>
                <a:ea typeface="Arial Narrow"/>
                <a:cs typeface="Arial Narrow"/>
                <a:sym typeface="Arial Narrow"/>
              </a:rPr>
              <a:t>Dept. of Computer Science &amp; Engg.  Indian Institute of Technology Patna  </a:t>
            </a:r>
            <a:r>
              <a:rPr lang="en" sz="2000" b="1" u="sng">
                <a:solidFill>
                  <a:srgbClr val="000000"/>
                </a:solidFill>
                <a:latin typeface="Arial Narrow"/>
                <a:ea typeface="Arial Narrow"/>
                <a:cs typeface="Arial Narrow"/>
                <a:sym typeface="Arial Narrow"/>
                <a:hlinkClick r:id="rId5">
                  <a:extLst>
                    <a:ext uri="{A12FA001-AC4F-418D-AE19-62706E023703}">
                      <ahyp:hlinkClr xmlns:ahyp="http://schemas.microsoft.com/office/drawing/2018/hyperlinkcolor" val="tx"/>
                    </a:ext>
                  </a:extLst>
                </a:hlinkClick>
              </a:rPr>
              <a:t>rajivm@iitp.ac.in</a:t>
            </a:r>
            <a:endParaRPr sz="2000">
              <a:solidFill>
                <a:srgbClr val="000000"/>
              </a:solidFill>
              <a:latin typeface="Arial Narrow"/>
              <a:ea typeface="Arial Narrow"/>
              <a:cs typeface="Arial Narrow"/>
              <a:sym typeface="Arial Narrow"/>
            </a:endParaRPr>
          </a:p>
        </p:txBody>
      </p:sp>
      <p:sp>
        <p:nvSpPr>
          <p:cNvPr id="60" name="Google Shape;60;p13"/>
          <p:cNvSpPr/>
          <p:nvPr/>
        </p:nvSpPr>
        <p:spPr>
          <a:xfrm>
            <a:off x="694193" y="3146349"/>
            <a:ext cx="1488300" cy="13770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Computer Vision Architecture: Feature extraction and prediction</a:t>
            </a:r>
            <a:endParaRPr sz="2320"/>
          </a:p>
        </p:txBody>
      </p:sp>
      <p:sp>
        <p:nvSpPr>
          <p:cNvPr id="130" name="Google Shape;130;p22"/>
          <p:cNvSpPr txBox="1">
            <a:spLocks noGrp="1"/>
          </p:cNvSpPr>
          <p:nvPr>
            <p:ph type="body" idx="1"/>
          </p:nvPr>
        </p:nvSpPr>
        <p:spPr>
          <a:xfrm>
            <a:off x="471875" y="1121825"/>
            <a:ext cx="5816100" cy="39627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Then feature extraction and prediction part performed by a machine learning model. </a:t>
            </a: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These are part of the model training, the model learns about what features are present, it extracts the features.</a:t>
            </a:r>
            <a:endParaRPr sz="1400">
              <a:solidFill>
                <a:schemeClr val="dk1"/>
              </a:solidFill>
            </a:endParaRPr>
          </a:p>
          <a:p>
            <a:pPr marL="0" lvl="0" indent="0" algn="l" rtl="0">
              <a:lnSpc>
                <a:spcPct val="105000"/>
              </a:lnSpc>
              <a:spcBef>
                <a:spcPts val="1200"/>
              </a:spcBef>
              <a:spcAft>
                <a:spcPts val="1200"/>
              </a:spcAft>
              <a:buNone/>
            </a:pPr>
            <a:r>
              <a:rPr lang="en" sz="1400">
                <a:solidFill>
                  <a:schemeClr val="dk1"/>
                </a:solidFill>
              </a:rPr>
              <a:t> And if features are relevant from the images, then those features are learned along with the patterns and later the model uses it to build a sort of rules for itself and these rules are used to predict the output.</a:t>
            </a:r>
            <a:endParaRPr sz="1400">
              <a:solidFill>
                <a:schemeClr val="dk1"/>
              </a:solidFill>
            </a:endParaRPr>
          </a:p>
        </p:txBody>
      </p:sp>
      <p:pic>
        <p:nvPicPr>
          <p:cNvPr id="131" name="Google Shape;131;p22"/>
          <p:cNvPicPr preferRelativeResize="0"/>
          <p:nvPr/>
        </p:nvPicPr>
        <p:blipFill rotWithShape="1">
          <a:blip r:embed="rId3">
            <a:alphaModFix/>
          </a:blip>
          <a:srcRect l="53881" t="31634" r="17632" b="27297"/>
          <a:stretch/>
        </p:blipFill>
        <p:spPr>
          <a:xfrm>
            <a:off x="6287800" y="1520850"/>
            <a:ext cx="2683976" cy="241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Computer Vision Architecture: Feature extraction and prediction</a:t>
            </a:r>
            <a:endParaRPr sz="2320"/>
          </a:p>
        </p:txBody>
      </p:sp>
      <p:sp>
        <p:nvSpPr>
          <p:cNvPr id="137" name="Google Shape;137;p23"/>
          <p:cNvSpPr txBox="1">
            <a:spLocks noGrp="1"/>
          </p:cNvSpPr>
          <p:nvPr>
            <p:ph type="body" idx="1"/>
          </p:nvPr>
        </p:nvSpPr>
        <p:spPr>
          <a:xfrm>
            <a:off x="471875" y="1121825"/>
            <a:ext cx="5816100" cy="39627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Then feature extraction and prediction part performed by a machine learning model. </a:t>
            </a: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These are part of the model training, the model learns about what features are present, it extracts the features.</a:t>
            </a:r>
            <a:endParaRPr sz="1400">
              <a:solidFill>
                <a:schemeClr val="dk1"/>
              </a:solidFill>
            </a:endParaRPr>
          </a:p>
          <a:p>
            <a:pPr marL="0" lvl="0" indent="0" algn="l" rtl="0">
              <a:lnSpc>
                <a:spcPct val="105000"/>
              </a:lnSpc>
              <a:spcBef>
                <a:spcPts val="1200"/>
              </a:spcBef>
              <a:spcAft>
                <a:spcPts val="1200"/>
              </a:spcAft>
              <a:buNone/>
            </a:pPr>
            <a:r>
              <a:rPr lang="en" sz="1400">
                <a:solidFill>
                  <a:schemeClr val="dk1"/>
                </a:solidFill>
              </a:rPr>
              <a:t> And if features are relevant from the images, then those features are learned along with the patterns and later the model uses it to build a sort of rules for itself and these rules are used to predict the output.</a:t>
            </a:r>
            <a:endParaRPr sz="1400">
              <a:solidFill>
                <a:schemeClr val="dk1"/>
              </a:solidFill>
            </a:endParaRPr>
          </a:p>
        </p:txBody>
      </p:sp>
      <p:pic>
        <p:nvPicPr>
          <p:cNvPr id="138" name="Google Shape;138;p23"/>
          <p:cNvPicPr preferRelativeResize="0"/>
          <p:nvPr/>
        </p:nvPicPr>
        <p:blipFill rotWithShape="1">
          <a:blip r:embed="rId3">
            <a:alphaModFix/>
          </a:blip>
          <a:srcRect l="53881" t="31634" r="17632" b="27297"/>
          <a:stretch/>
        </p:blipFill>
        <p:spPr>
          <a:xfrm>
            <a:off x="6287800" y="1520850"/>
            <a:ext cx="2683976" cy="241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3879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Computer Vision: Object Detection Models</a:t>
            </a:r>
            <a:endParaRPr sz="2320"/>
          </a:p>
        </p:txBody>
      </p:sp>
      <p:pic>
        <p:nvPicPr>
          <p:cNvPr id="144" name="Google Shape;144;p24"/>
          <p:cNvPicPr preferRelativeResize="0"/>
          <p:nvPr/>
        </p:nvPicPr>
        <p:blipFill rotWithShape="1">
          <a:blip r:embed="rId3">
            <a:alphaModFix/>
          </a:blip>
          <a:srcRect l="2885" t="11840" r="2801" b="2733"/>
          <a:stretch/>
        </p:blipFill>
        <p:spPr>
          <a:xfrm>
            <a:off x="4700825" y="1328025"/>
            <a:ext cx="4207675" cy="3140925"/>
          </a:xfrm>
          <a:prstGeom prst="rect">
            <a:avLst/>
          </a:prstGeom>
          <a:noFill/>
          <a:ln>
            <a:noFill/>
          </a:ln>
        </p:spPr>
      </p:pic>
      <p:sp>
        <p:nvSpPr>
          <p:cNvPr id="145" name="Google Shape;145;p24"/>
          <p:cNvSpPr txBox="1">
            <a:spLocks noGrp="1"/>
          </p:cNvSpPr>
          <p:nvPr>
            <p:ph type="body" idx="1"/>
          </p:nvPr>
        </p:nvSpPr>
        <p:spPr>
          <a:xfrm>
            <a:off x="319475" y="1121825"/>
            <a:ext cx="4305900" cy="396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The field of object detection is not as new as it may seem. In fact, object detection has evolved over the past 20 years. Popular deep learning algorithm that achieved remarkable results in this domain are:</a:t>
            </a:r>
            <a:endParaRPr>
              <a:solidFill>
                <a:schemeClr val="dk1"/>
              </a:solidFill>
            </a:endParaRPr>
          </a:p>
          <a:p>
            <a:pPr marL="457200" lvl="0" indent="-323850" algn="l" rtl="0">
              <a:spcBef>
                <a:spcPts val="1200"/>
              </a:spcBef>
              <a:spcAft>
                <a:spcPts val="0"/>
              </a:spcAft>
              <a:buClr>
                <a:schemeClr val="dk1"/>
              </a:buClr>
              <a:buSzPts val="1500"/>
              <a:buChar char="●"/>
            </a:pPr>
            <a:r>
              <a:rPr lang="en" sz="1500">
                <a:solidFill>
                  <a:schemeClr val="dk1"/>
                </a:solidFill>
              </a:rPr>
              <a:t>RCNN</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Fast RCNN </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Faster RCNN</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YOLO </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SSD (Single Shot Detector)</a:t>
            </a:r>
            <a:endParaRPr sz="15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5"/>
          <p:cNvPicPr preferRelativeResize="0"/>
          <p:nvPr/>
        </p:nvPicPr>
        <p:blipFill>
          <a:blip r:embed="rId3">
            <a:alphaModFix/>
          </a:blip>
          <a:stretch>
            <a:fillRect/>
          </a:stretch>
        </p:blipFill>
        <p:spPr>
          <a:xfrm>
            <a:off x="4534600" y="1314225"/>
            <a:ext cx="4533200" cy="3555225"/>
          </a:xfrm>
          <a:prstGeom prst="rect">
            <a:avLst/>
          </a:prstGeom>
          <a:noFill/>
          <a:ln>
            <a:noFill/>
          </a:ln>
        </p:spPr>
      </p:pic>
      <p:sp>
        <p:nvSpPr>
          <p:cNvPr id="151" name="Google Shape;151;p25"/>
          <p:cNvSpPr txBox="1">
            <a:spLocks noGrp="1"/>
          </p:cNvSpPr>
          <p:nvPr>
            <p:ph type="title"/>
          </p:nvPr>
        </p:nvSpPr>
        <p:spPr>
          <a:xfrm>
            <a:off x="3117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Object Detection Model: RCNN</a:t>
            </a:r>
            <a:endParaRPr sz="2320"/>
          </a:p>
        </p:txBody>
      </p:sp>
      <p:sp>
        <p:nvSpPr>
          <p:cNvPr id="152" name="Google Shape;152;p25"/>
          <p:cNvSpPr txBox="1">
            <a:spLocks noGrp="1"/>
          </p:cNvSpPr>
          <p:nvPr>
            <p:ph type="body" idx="1"/>
          </p:nvPr>
        </p:nvSpPr>
        <p:spPr>
          <a:xfrm>
            <a:off x="319475" y="1121825"/>
            <a:ext cx="4533300" cy="41376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solidFill>
                  <a:schemeClr val="dk1"/>
                </a:solidFill>
              </a:rPr>
              <a:t>R-CNN, or Region-based Convolutional Neural Network, consisted of 3 simple steps:</a:t>
            </a:r>
            <a:endParaRPr>
              <a:solidFill>
                <a:schemeClr val="dk1"/>
              </a:solidFill>
            </a:endParaRPr>
          </a:p>
          <a:p>
            <a:pPr marL="457200" lvl="0" indent="-325755" algn="l" rtl="0">
              <a:lnSpc>
                <a:spcPct val="115000"/>
              </a:lnSpc>
              <a:spcBef>
                <a:spcPts val="1200"/>
              </a:spcBef>
              <a:spcAft>
                <a:spcPts val="0"/>
              </a:spcAft>
              <a:buClr>
                <a:schemeClr val="dk1"/>
              </a:buClr>
              <a:buSzPct val="100000"/>
              <a:buAutoNum type="arabicPeriod"/>
            </a:pPr>
            <a:r>
              <a:rPr lang="en">
                <a:solidFill>
                  <a:schemeClr val="dk1"/>
                </a:solidFill>
              </a:rPr>
              <a:t>Scan the input image for possible objects using an algorithm called Selective Search, generating ~2000 region proposals </a:t>
            </a:r>
            <a:endParaRPr>
              <a:solidFill>
                <a:schemeClr val="dk1"/>
              </a:solidFill>
            </a:endParaRPr>
          </a:p>
          <a:p>
            <a:pPr marL="457200" lvl="0" indent="-325755" algn="l" rtl="0">
              <a:lnSpc>
                <a:spcPct val="115000"/>
              </a:lnSpc>
              <a:spcBef>
                <a:spcPts val="0"/>
              </a:spcBef>
              <a:spcAft>
                <a:spcPts val="0"/>
              </a:spcAft>
              <a:buClr>
                <a:schemeClr val="dk1"/>
              </a:buClr>
              <a:buSzPct val="100000"/>
              <a:buAutoNum type="arabicPeriod"/>
            </a:pPr>
            <a:r>
              <a:rPr lang="en">
                <a:solidFill>
                  <a:schemeClr val="dk1"/>
                </a:solidFill>
              </a:rPr>
              <a:t>Run a convolutional neural net (CNN) on top of each of these region proposals </a:t>
            </a:r>
            <a:endParaRPr>
              <a:solidFill>
                <a:schemeClr val="dk1"/>
              </a:solidFill>
            </a:endParaRPr>
          </a:p>
          <a:p>
            <a:pPr marL="457200" lvl="0" indent="-325755" algn="l" rtl="0">
              <a:lnSpc>
                <a:spcPct val="115000"/>
              </a:lnSpc>
              <a:spcBef>
                <a:spcPts val="0"/>
              </a:spcBef>
              <a:spcAft>
                <a:spcPts val="0"/>
              </a:spcAft>
              <a:buClr>
                <a:schemeClr val="dk1"/>
              </a:buClr>
              <a:buSzPct val="100000"/>
              <a:buAutoNum type="arabicPeriod"/>
            </a:pPr>
            <a:r>
              <a:rPr lang="en">
                <a:solidFill>
                  <a:schemeClr val="dk1"/>
                </a:solidFill>
              </a:rPr>
              <a:t>Take the output of each CNN and feed it into a) an SVM to classify the region and b) a linear regressor to tighten the bounding box of the object, if such an object exists.</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In other words, we first propose regions, then extract features, and then classify those regions based on their features. In essence, we have turned object detection into an image classification problem. R-CNN was very intuitive, but very slow.</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6"/>
          <p:cNvPicPr preferRelativeResize="0"/>
          <p:nvPr/>
        </p:nvPicPr>
        <p:blipFill>
          <a:blip r:embed="rId3">
            <a:alphaModFix/>
          </a:blip>
          <a:stretch>
            <a:fillRect/>
          </a:stretch>
        </p:blipFill>
        <p:spPr>
          <a:xfrm>
            <a:off x="4637575" y="1314225"/>
            <a:ext cx="4354026" cy="3618476"/>
          </a:xfrm>
          <a:prstGeom prst="rect">
            <a:avLst/>
          </a:prstGeom>
          <a:noFill/>
          <a:ln>
            <a:noFill/>
          </a:ln>
        </p:spPr>
      </p:pic>
      <p:sp>
        <p:nvSpPr>
          <p:cNvPr id="158" name="Google Shape;158;p26"/>
          <p:cNvSpPr txBox="1">
            <a:spLocks noGrp="1"/>
          </p:cNvSpPr>
          <p:nvPr>
            <p:ph type="title"/>
          </p:nvPr>
        </p:nvSpPr>
        <p:spPr>
          <a:xfrm>
            <a:off x="3117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Object Detection Model: Fast RCNN</a:t>
            </a:r>
            <a:endParaRPr sz="2320"/>
          </a:p>
        </p:txBody>
      </p:sp>
      <p:sp>
        <p:nvSpPr>
          <p:cNvPr id="159" name="Google Shape;159;p26"/>
          <p:cNvSpPr txBox="1">
            <a:spLocks noGrp="1"/>
          </p:cNvSpPr>
          <p:nvPr>
            <p:ph type="body" idx="1"/>
          </p:nvPr>
        </p:nvSpPr>
        <p:spPr>
          <a:xfrm>
            <a:off x="319475" y="1121825"/>
            <a:ext cx="4533300" cy="3962700"/>
          </a:xfrm>
          <a:prstGeom prst="rect">
            <a:avLst/>
          </a:prstGeom>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None/>
            </a:pPr>
            <a:r>
              <a:rPr lang="en">
                <a:solidFill>
                  <a:schemeClr val="dk1"/>
                </a:solidFill>
              </a:rPr>
              <a:t>As we can see from the image, we are now generating region proposals based on the last feature map of the network, not from the original image itself. As a result, we can train just one CNN for the entire image.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In addition, instead of training many different SVM’s to classify each object class, there is a single softmax layer that outputs the class probabilities directly. Now we only have one neural net to train, as opposed to one neural net and many SVM’s. </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Fast R-CNN performed much better in terms of speed. There was just one big bottleneck remaining: the selective search algorithm for generating region proposals.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Object Detection Model: Faster RCNN</a:t>
            </a:r>
            <a:endParaRPr sz="2320"/>
          </a:p>
        </p:txBody>
      </p:sp>
      <p:sp>
        <p:nvSpPr>
          <p:cNvPr id="165" name="Google Shape;165;p27"/>
          <p:cNvSpPr txBox="1">
            <a:spLocks noGrp="1"/>
          </p:cNvSpPr>
          <p:nvPr>
            <p:ph type="body" idx="1"/>
          </p:nvPr>
        </p:nvSpPr>
        <p:spPr>
          <a:xfrm>
            <a:off x="319475" y="1121825"/>
            <a:ext cx="4533300" cy="3962700"/>
          </a:xfrm>
          <a:prstGeom prst="rect">
            <a:avLst/>
          </a:prstGeom>
        </p:spPr>
        <p:txBody>
          <a:bodyPr spcFirstLastPara="1" wrap="square" lIns="91425" tIns="91425" rIns="91425" bIns="91425" anchor="t" anchorCtr="0">
            <a:normAutofit fontScale="70000" lnSpcReduction="20000"/>
          </a:bodyPr>
          <a:lstStyle/>
          <a:p>
            <a:pPr marL="0" lvl="0" indent="0" algn="l" rtl="0">
              <a:lnSpc>
                <a:spcPct val="115000"/>
              </a:lnSpc>
              <a:spcBef>
                <a:spcPts val="0"/>
              </a:spcBef>
              <a:spcAft>
                <a:spcPts val="0"/>
              </a:spcAft>
              <a:buNone/>
            </a:pPr>
            <a:r>
              <a:rPr lang="en">
                <a:solidFill>
                  <a:schemeClr val="dk1"/>
                </a:solidFill>
              </a:rPr>
              <a:t>The main insight of Faster R-CNN was to replace the slow selective search algorithm with a fast neural net. Specifically, it introduced the region proposal network (RPN).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Here’s how the RPN worked: </a:t>
            </a:r>
            <a:endParaRPr>
              <a:solidFill>
                <a:schemeClr val="dk1"/>
              </a:solidFill>
            </a:endParaRPr>
          </a:p>
          <a:p>
            <a:pPr marL="457200" lvl="0" indent="-308610" algn="l" rtl="0">
              <a:lnSpc>
                <a:spcPct val="115000"/>
              </a:lnSpc>
              <a:spcBef>
                <a:spcPts val="1200"/>
              </a:spcBef>
              <a:spcAft>
                <a:spcPts val="0"/>
              </a:spcAft>
              <a:buClr>
                <a:schemeClr val="dk1"/>
              </a:buClr>
              <a:buSzPct val="100000"/>
              <a:buChar char="●"/>
            </a:pPr>
            <a:r>
              <a:rPr lang="en">
                <a:solidFill>
                  <a:schemeClr val="dk1"/>
                </a:solidFill>
              </a:rPr>
              <a:t>At the last layer of an initial CNN, a 3x3 sliding window moves across the feature map and maps it to a lower dimension (e.g. 256-d) </a:t>
            </a:r>
            <a:endParaRPr>
              <a:solidFill>
                <a:schemeClr val="dk1"/>
              </a:solidFill>
            </a:endParaRPr>
          </a:p>
          <a:p>
            <a:pPr marL="457200" lvl="0" indent="-308610" algn="l" rtl="0">
              <a:lnSpc>
                <a:spcPct val="115000"/>
              </a:lnSpc>
              <a:spcBef>
                <a:spcPts val="0"/>
              </a:spcBef>
              <a:spcAft>
                <a:spcPts val="0"/>
              </a:spcAft>
              <a:buClr>
                <a:schemeClr val="dk1"/>
              </a:buClr>
              <a:buSzPct val="100000"/>
              <a:buChar char="●"/>
            </a:pPr>
            <a:r>
              <a:rPr lang="en">
                <a:solidFill>
                  <a:schemeClr val="dk1"/>
                </a:solidFill>
              </a:rPr>
              <a:t>For each sliding-window location, it generates multiple possible regions based on k fixed-ratio anchor boxes (default bounding boxes) </a:t>
            </a:r>
            <a:endParaRPr>
              <a:solidFill>
                <a:schemeClr val="dk1"/>
              </a:solidFill>
            </a:endParaRPr>
          </a:p>
          <a:p>
            <a:pPr marL="457200" lvl="0" indent="-308610" algn="l" rtl="0">
              <a:lnSpc>
                <a:spcPct val="115000"/>
              </a:lnSpc>
              <a:spcBef>
                <a:spcPts val="0"/>
              </a:spcBef>
              <a:spcAft>
                <a:spcPts val="0"/>
              </a:spcAft>
              <a:buClr>
                <a:schemeClr val="dk1"/>
              </a:buClr>
              <a:buSzPct val="100000"/>
              <a:buChar char="●"/>
            </a:pPr>
            <a:r>
              <a:rPr lang="en">
                <a:solidFill>
                  <a:schemeClr val="dk1"/>
                </a:solidFill>
              </a:rPr>
              <a:t>Each region proposal consists of a) an “objectness” score for that region and b) 4 coordinates representing the bounding box of the region</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In other words, we look at each location in our last feature map and consider k different boxes centered around it: a tall box, a wide box, a large box, etc. For each of those boxes, we output whether or not we think it contains an object, and what the coordinates for that box are.</a:t>
            </a:r>
            <a:endParaRPr>
              <a:solidFill>
                <a:schemeClr val="dk1"/>
              </a:solidFill>
            </a:endParaRPr>
          </a:p>
        </p:txBody>
      </p:sp>
      <p:pic>
        <p:nvPicPr>
          <p:cNvPr id="166" name="Google Shape;166;p27"/>
          <p:cNvPicPr preferRelativeResize="0"/>
          <p:nvPr/>
        </p:nvPicPr>
        <p:blipFill>
          <a:blip r:embed="rId3">
            <a:alphaModFix/>
          </a:blip>
          <a:stretch>
            <a:fillRect/>
          </a:stretch>
        </p:blipFill>
        <p:spPr>
          <a:xfrm>
            <a:off x="4928975" y="1161825"/>
            <a:ext cx="4138826" cy="37129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159300" y="51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Object Detection Model: SSD</a:t>
            </a:r>
            <a:endParaRPr sz="2320"/>
          </a:p>
        </p:txBody>
      </p:sp>
      <p:pic>
        <p:nvPicPr>
          <p:cNvPr id="172" name="Google Shape;172;p28"/>
          <p:cNvPicPr preferRelativeResize="0"/>
          <p:nvPr/>
        </p:nvPicPr>
        <p:blipFill>
          <a:blip r:embed="rId3">
            <a:alphaModFix/>
          </a:blip>
          <a:stretch>
            <a:fillRect/>
          </a:stretch>
        </p:blipFill>
        <p:spPr>
          <a:xfrm>
            <a:off x="0" y="1442501"/>
            <a:ext cx="9143998" cy="26386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body" idx="1"/>
          </p:nvPr>
        </p:nvSpPr>
        <p:spPr>
          <a:xfrm>
            <a:off x="63250" y="1045625"/>
            <a:ext cx="8937900" cy="4095600"/>
          </a:xfrm>
          <a:prstGeom prst="rect">
            <a:avLst/>
          </a:prstGeom>
        </p:spPr>
        <p:txBody>
          <a:bodyPr spcFirstLastPara="1" wrap="square" lIns="91425" tIns="91425" rIns="91425" bIns="91425" anchor="t" anchorCtr="0">
            <a:normAutofit fontScale="77500" lnSpcReduction="10000"/>
          </a:bodyPr>
          <a:lstStyle/>
          <a:p>
            <a:pPr marL="0" lvl="0" indent="0" algn="l" rtl="0">
              <a:lnSpc>
                <a:spcPct val="115000"/>
              </a:lnSpc>
              <a:spcBef>
                <a:spcPts val="0"/>
              </a:spcBef>
              <a:spcAft>
                <a:spcPts val="0"/>
              </a:spcAft>
              <a:buNone/>
            </a:pPr>
            <a:r>
              <a:rPr lang="en">
                <a:solidFill>
                  <a:schemeClr val="dk1"/>
                </a:solidFill>
              </a:rPr>
              <a:t>SSD stands for Single-Shot Detector. Like R-FCN, it provides enormous speed gains over Faster R-CNN, but does so in a markedly different manner.</a:t>
            </a:r>
            <a:endParaRPr>
              <a:solidFill>
                <a:schemeClr val="dk1"/>
              </a:solidFill>
            </a:endParaRPr>
          </a:p>
          <a:p>
            <a:pPr marL="0" lvl="0" indent="0" algn="l" rtl="0">
              <a:lnSpc>
                <a:spcPct val="115000"/>
              </a:lnSpc>
              <a:spcBef>
                <a:spcPts val="1200"/>
              </a:spcBef>
              <a:spcAft>
                <a:spcPts val="0"/>
              </a:spcAft>
              <a:buNone/>
            </a:pPr>
            <a:r>
              <a:rPr lang="en">
                <a:solidFill>
                  <a:schemeClr val="dk1"/>
                </a:solidFill>
              </a:rPr>
              <a:t>Our first two models performed region proposals and region classifications in two separate steps. First, they used a region proposal network to generate regions of interest; next, they used either fully-connected layers or position-sensitive convolutional layers to classify those regions. SSD does the two in a “single shot,” simultaneously predicting the bounding box and the class as it processes the image.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Given an input image and a set of ground truth labels, SSD does the following: </a:t>
            </a:r>
            <a:endParaRPr>
              <a:solidFill>
                <a:schemeClr val="dk1"/>
              </a:solidFill>
            </a:endParaRPr>
          </a:p>
          <a:p>
            <a:pPr marL="457200" lvl="0" indent="-317182" algn="l" rtl="0">
              <a:lnSpc>
                <a:spcPct val="115000"/>
              </a:lnSpc>
              <a:spcBef>
                <a:spcPts val="1200"/>
              </a:spcBef>
              <a:spcAft>
                <a:spcPts val="0"/>
              </a:spcAft>
              <a:buClr>
                <a:schemeClr val="dk1"/>
              </a:buClr>
              <a:buSzPct val="100000"/>
              <a:buChar char="●"/>
            </a:pPr>
            <a:r>
              <a:rPr lang="en">
                <a:solidFill>
                  <a:schemeClr val="dk1"/>
                </a:solidFill>
              </a:rPr>
              <a:t>Pass the image through a series of convolutional layers, yielding several sets of feature maps at different scales (e.g. 10x10, then 6x6, then 3x3, etc.) </a:t>
            </a:r>
            <a:endParaRPr>
              <a:solidFill>
                <a:schemeClr val="dk1"/>
              </a:solidFill>
            </a:endParaRPr>
          </a:p>
          <a:p>
            <a:pPr marL="457200" lvl="0" indent="-317182" algn="l" rtl="0">
              <a:lnSpc>
                <a:spcPct val="115000"/>
              </a:lnSpc>
              <a:spcBef>
                <a:spcPts val="0"/>
              </a:spcBef>
              <a:spcAft>
                <a:spcPts val="0"/>
              </a:spcAft>
              <a:buClr>
                <a:schemeClr val="dk1"/>
              </a:buClr>
              <a:buSzPct val="100000"/>
              <a:buChar char="●"/>
            </a:pPr>
            <a:r>
              <a:rPr lang="en">
                <a:solidFill>
                  <a:schemeClr val="dk1"/>
                </a:solidFill>
              </a:rPr>
              <a:t>For each location in each of these feature maps, use a 3x3 convolutional filter to evaluate a small set of default bounding boxes. These default bounding boxes are essentially equivalent to Faster R-CNN’s anchor boxes. </a:t>
            </a:r>
            <a:endParaRPr>
              <a:solidFill>
                <a:schemeClr val="dk1"/>
              </a:solidFill>
            </a:endParaRPr>
          </a:p>
          <a:p>
            <a:pPr marL="457200" lvl="0" indent="-317182" algn="l" rtl="0">
              <a:lnSpc>
                <a:spcPct val="115000"/>
              </a:lnSpc>
              <a:spcBef>
                <a:spcPts val="0"/>
              </a:spcBef>
              <a:spcAft>
                <a:spcPts val="0"/>
              </a:spcAft>
              <a:buClr>
                <a:schemeClr val="dk1"/>
              </a:buClr>
              <a:buSzPct val="100000"/>
              <a:buChar char="●"/>
            </a:pPr>
            <a:r>
              <a:rPr lang="en">
                <a:solidFill>
                  <a:schemeClr val="dk1"/>
                </a:solidFill>
              </a:rPr>
              <a:t>For each box, simultaneously predict a) the bounding box offset and b) the class probabilities </a:t>
            </a:r>
            <a:endParaRPr>
              <a:solidFill>
                <a:schemeClr val="dk1"/>
              </a:solidFill>
            </a:endParaRPr>
          </a:p>
          <a:p>
            <a:pPr marL="457200" lvl="0" indent="-317182" algn="l" rtl="0">
              <a:lnSpc>
                <a:spcPct val="115000"/>
              </a:lnSpc>
              <a:spcBef>
                <a:spcPts val="0"/>
              </a:spcBef>
              <a:spcAft>
                <a:spcPts val="0"/>
              </a:spcAft>
              <a:buClr>
                <a:schemeClr val="dk1"/>
              </a:buClr>
              <a:buSzPct val="100000"/>
              <a:buChar char="●"/>
            </a:pPr>
            <a:r>
              <a:rPr lang="en">
                <a:solidFill>
                  <a:schemeClr val="dk1"/>
                </a:solidFill>
              </a:rPr>
              <a:t>During training, match the ground truth box with these predicted boxes based on IoU. The best predicted box will be labeled a “positive,” along with all other boxes that have an IoU with the truth &gt;0.5.</a:t>
            </a:r>
            <a:endParaRPr>
              <a:solidFill>
                <a:schemeClr val="dk1"/>
              </a:solidFill>
            </a:endParaRPr>
          </a:p>
        </p:txBody>
      </p:sp>
      <p:sp>
        <p:nvSpPr>
          <p:cNvPr id="178" name="Google Shape;178;p29"/>
          <p:cNvSpPr txBox="1">
            <a:spLocks noGrp="1"/>
          </p:cNvSpPr>
          <p:nvPr>
            <p:ph type="title"/>
          </p:nvPr>
        </p:nvSpPr>
        <p:spPr>
          <a:xfrm>
            <a:off x="83100" y="51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Object Detection Model: SSD</a:t>
            </a:r>
            <a:endParaRPr sz="232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879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Object Detection Model: YOLOv3</a:t>
            </a:r>
            <a:endParaRPr sz="2320"/>
          </a:p>
        </p:txBody>
      </p:sp>
      <p:sp>
        <p:nvSpPr>
          <p:cNvPr id="184" name="Google Shape;184;p30"/>
          <p:cNvSpPr txBox="1">
            <a:spLocks noGrp="1"/>
          </p:cNvSpPr>
          <p:nvPr>
            <p:ph type="body" idx="1"/>
          </p:nvPr>
        </p:nvSpPr>
        <p:spPr>
          <a:xfrm>
            <a:off x="319475" y="1121825"/>
            <a:ext cx="8470800" cy="1829400"/>
          </a:xfrm>
          <a:prstGeom prst="rect">
            <a:avLst/>
          </a:prstGeom>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None/>
            </a:pPr>
            <a:r>
              <a:rPr lang="en">
                <a:solidFill>
                  <a:schemeClr val="dk1"/>
                </a:solidFill>
              </a:rPr>
              <a:t>You Only Look Once or more popularly known as YOLO is one of the fastest real-time object detection algorithm (45 frames per second) as compared to the R-CNN family (R-CNN, Fast R-CNN, Faster R-CNN, etc.) </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The R-CNN family of algorithms uses regions to localise the objects in images which means the model is applied to multiple regions and high scoring regions of the image are considered as object detected. But YOLO follows a completely different approach. Instead of selecting some regions, it applies a neural network to the entire image to predict bounding boxes and their probabilities.</a:t>
            </a:r>
            <a:endParaRPr>
              <a:solidFill>
                <a:schemeClr val="dk1"/>
              </a:solidFill>
            </a:endParaRPr>
          </a:p>
        </p:txBody>
      </p:sp>
      <p:pic>
        <p:nvPicPr>
          <p:cNvPr id="185" name="Google Shape;185;p30"/>
          <p:cNvPicPr preferRelativeResize="0"/>
          <p:nvPr/>
        </p:nvPicPr>
        <p:blipFill>
          <a:blip r:embed="rId3">
            <a:alphaModFix/>
          </a:blip>
          <a:stretch>
            <a:fillRect/>
          </a:stretch>
        </p:blipFill>
        <p:spPr>
          <a:xfrm>
            <a:off x="387900" y="2800350"/>
            <a:ext cx="8096250" cy="2266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1"/>
          <p:cNvPicPr preferRelativeResize="0"/>
          <p:nvPr/>
        </p:nvPicPr>
        <p:blipFill rotWithShape="1">
          <a:blip r:embed="rId3">
            <a:alphaModFix/>
          </a:blip>
          <a:srcRect l="11917"/>
          <a:stretch/>
        </p:blipFill>
        <p:spPr>
          <a:xfrm>
            <a:off x="3887674" y="3110225"/>
            <a:ext cx="2612500" cy="1423675"/>
          </a:xfrm>
          <a:prstGeom prst="rect">
            <a:avLst/>
          </a:prstGeom>
          <a:noFill/>
          <a:ln>
            <a:noFill/>
          </a:ln>
        </p:spPr>
      </p:pic>
      <p:sp>
        <p:nvSpPr>
          <p:cNvPr id="191" name="Google Shape;191;p31"/>
          <p:cNvSpPr txBox="1">
            <a:spLocks noGrp="1"/>
          </p:cNvSpPr>
          <p:nvPr>
            <p:ph type="title"/>
          </p:nvPr>
        </p:nvSpPr>
        <p:spPr>
          <a:xfrm>
            <a:off x="3117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Object Detection Models: Performance Metric</a:t>
            </a:r>
            <a:endParaRPr sz="2320"/>
          </a:p>
        </p:txBody>
      </p:sp>
      <p:sp>
        <p:nvSpPr>
          <p:cNvPr id="192" name="Google Shape;192;p31"/>
          <p:cNvSpPr txBox="1">
            <a:spLocks noGrp="1"/>
          </p:cNvSpPr>
          <p:nvPr>
            <p:ph type="body" idx="1"/>
          </p:nvPr>
        </p:nvSpPr>
        <p:spPr>
          <a:xfrm>
            <a:off x="319475" y="1121825"/>
            <a:ext cx="8470800" cy="1892700"/>
          </a:xfrm>
          <a:prstGeom prst="rect">
            <a:avLst/>
          </a:prstGeom>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None/>
            </a:pPr>
            <a:r>
              <a:rPr lang="en">
                <a:solidFill>
                  <a:schemeClr val="dk1"/>
                </a:solidFill>
              </a:rPr>
              <a:t>An overview of the most popular metrics used to compare performance of different deep learning models: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Intersection Over Union (IOU)</a:t>
            </a:r>
            <a:endParaRPr b="1">
              <a:solidFill>
                <a:schemeClr val="dk1"/>
              </a:solidFill>
            </a:endParaRPr>
          </a:p>
          <a:p>
            <a:pPr marL="0" lvl="0" indent="0" algn="l" rtl="0">
              <a:lnSpc>
                <a:spcPct val="115000"/>
              </a:lnSpc>
              <a:spcBef>
                <a:spcPts val="1200"/>
              </a:spcBef>
              <a:spcAft>
                <a:spcPts val="1200"/>
              </a:spcAft>
              <a:buNone/>
            </a:pPr>
            <a:r>
              <a:rPr lang="en">
                <a:solidFill>
                  <a:schemeClr val="dk1"/>
                </a:solidFill>
              </a:rPr>
              <a:t>Intersection Over Union (IOU) is a measure based on Jaccard Index that evaluates the overlap between two bounding boxes. IOU is given by the overlapping area between the predicted bounding box and the ground truth bounding box divided by the area of union between them:</a:t>
            </a:r>
            <a:endParaRPr>
              <a:solidFill>
                <a:schemeClr val="dk1"/>
              </a:solidFill>
            </a:endParaRPr>
          </a:p>
        </p:txBody>
      </p:sp>
      <p:pic>
        <p:nvPicPr>
          <p:cNvPr id="193" name="Google Shape;193;p31"/>
          <p:cNvPicPr preferRelativeResize="0"/>
          <p:nvPr/>
        </p:nvPicPr>
        <p:blipFill>
          <a:blip r:embed="rId4">
            <a:alphaModFix/>
          </a:blip>
          <a:stretch>
            <a:fillRect/>
          </a:stretch>
        </p:blipFill>
        <p:spPr>
          <a:xfrm>
            <a:off x="2180900" y="3607750"/>
            <a:ext cx="1685925" cy="42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51550" y="407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After Completion of this lecture you will knowing the following:</a:t>
            </a:r>
            <a:endParaRPr sz="2320"/>
          </a:p>
        </p:txBody>
      </p:sp>
      <p:sp>
        <p:nvSpPr>
          <p:cNvPr id="66" name="Google Shape;66;p14"/>
          <p:cNvSpPr txBox="1">
            <a:spLocks noGrp="1"/>
          </p:cNvSpPr>
          <p:nvPr>
            <p:ph type="body" idx="1"/>
          </p:nvPr>
        </p:nvSpPr>
        <p:spPr>
          <a:xfrm>
            <a:off x="95250" y="1198025"/>
            <a:ext cx="8953500" cy="245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Basics of computer vision in ML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Different techniques of computer vision like image classification, detection, segmentation, etc</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Object detection models like RCNN, Fast RCNN, Faster RCNN, SDD, YOLO</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Azure compute vision as SaaS</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3879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Object Detection Models: Performance Metric</a:t>
            </a:r>
            <a:endParaRPr sz="2320"/>
          </a:p>
        </p:txBody>
      </p:sp>
      <p:sp>
        <p:nvSpPr>
          <p:cNvPr id="199" name="Google Shape;199;p32"/>
          <p:cNvSpPr txBox="1">
            <a:spLocks noGrp="1"/>
          </p:cNvSpPr>
          <p:nvPr>
            <p:ph type="body" idx="1"/>
          </p:nvPr>
        </p:nvSpPr>
        <p:spPr>
          <a:xfrm>
            <a:off x="319475" y="1121825"/>
            <a:ext cx="8470800" cy="3926700"/>
          </a:xfrm>
          <a:prstGeom prst="rect">
            <a:avLst/>
          </a:prstGeom>
        </p:spPr>
        <p:txBody>
          <a:bodyPr spcFirstLastPara="1" wrap="square" lIns="91425" tIns="91425" rIns="91425" bIns="91425" anchor="t" anchorCtr="0">
            <a:normAutofit fontScale="70000" lnSpcReduction="20000"/>
          </a:bodyPr>
          <a:lstStyle/>
          <a:p>
            <a:pPr marL="0" lvl="0" indent="0" algn="l" rtl="0">
              <a:lnSpc>
                <a:spcPct val="115000"/>
              </a:lnSpc>
              <a:spcBef>
                <a:spcPts val="0"/>
              </a:spcBef>
              <a:spcAft>
                <a:spcPts val="0"/>
              </a:spcAft>
              <a:buNone/>
            </a:pPr>
            <a:r>
              <a:rPr lang="en" b="1">
                <a:solidFill>
                  <a:schemeClr val="dk1"/>
                </a:solidFill>
              </a:rPr>
              <a:t>Precision:</a:t>
            </a:r>
            <a:endParaRPr b="1">
              <a:solidFill>
                <a:schemeClr val="dk1"/>
              </a:solidFill>
            </a:endParaRPr>
          </a:p>
          <a:p>
            <a:pPr marL="0" lvl="0" indent="0" algn="l" rtl="0">
              <a:lnSpc>
                <a:spcPct val="115000"/>
              </a:lnSpc>
              <a:spcBef>
                <a:spcPts val="1200"/>
              </a:spcBef>
              <a:spcAft>
                <a:spcPts val="0"/>
              </a:spcAft>
              <a:buNone/>
            </a:pPr>
            <a:r>
              <a:rPr lang="en">
                <a:solidFill>
                  <a:schemeClr val="dk1"/>
                </a:solidFill>
              </a:rPr>
              <a:t>Precision is the ability of a model to identify only the relevant objects. It is the percentage of correct positive predictions and is given by:</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r>
              <a:rPr lang="en" b="1">
                <a:solidFill>
                  <a:schemeClr val="dk1"/>
                </a:solidFill>
              </a:rPr>
              <a:t>Recall:</a:t>
            </a:r>
            <a:endParaRPr b="1">
              <a:solidFill>
                <a:schemeClr val="dk1"/>
              </a:solidFill>
            </a:endParaRPr>
          </a:p>
          <a:p>
            <a:pPr marL="0" lvl="0" indent="0" algn="l" rtl="0">
              <a:lnSpc>
                <a:spcPct val="115000"/>
              </a:lnSpc>
              <a:spcBef>
                <a:spcPts val="1200"/>
              </a:spcBef>
              <a:spcAft>
                <a:spcPts val="0"/>
              </a:spcAft>
              <a:buNone/>
            </a:pPr>
            <a:r>
              <a:rPr lang="en">
                <a:solidFill>
                  <a:schemeClr val="dk1"/>
                </a:solidFill>
              </a:rPr>
              <a:t>Recall is the ability of a model to find all the relevant cases (all ground truth bounding boxes). It is the percentage of true positive detected among all relevant ground truths and is given by:</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r>
              <a:rPr lang="en">
                <a:solidFill>
                  <a:schemeClr val="dk1"/>
                </a:solidFill>
              </a:rPr>
              <a:t>True Positive (TP): A correct detection. Detection with IOU ≥ threshold </a:t>
            </a:r>
            <a:endParaRPr>
              <a:solidFill>
                <a:schemeClr val="dk1"/>
              </a:solidFill>
            </a:endParaRPr>
          </a:p>
          <a:p>
            <a:pPr marL="0" lvl="0" indent="0" algn="l" rtl="0">
              <a:lnSpc>
                <a:spcPct val="115000"/>
              </a:lnSpc>
              <a:spcBef>
                <a:spcPts val="0"/>
              </a:spcBef>
              <a:spcAft>
                <a:spcPts val="0"/>
              </a:spcAft>
              <a:buNone/>
            </a:pPr>
            <a:r>
              <a:rPr lang="en">
                <a:solidFill>
                  <a:schemeClr val="dk1"/>
                </a:solidFill>
              </a:rPr>
              <a:t>False Positive (FP): A wrong detection. Detection with IOU &lt; threshold </a:t>
            </a:r>
            <a:endParaRPr>
              <a:solidFill>
                <a:schemeClr val="dk1"/>
              </a:solidFill>
            </a:endParaRPr>
          </a:p>
          <a:p>
            <a:pPr marL="0" lvl="0" indent="0" algn="l" rtl="0">
              <a:lnSpc>
                <a:spcPct val="115000"/>
              </a:lnSpc>
              <a:spcBef>
                <a:spcPts val="0"/>
              </a:spcBef>
              <a:spcAft>
                <a:spcPts val="0"/>
              </a:spcAft>
              <a:buNone/>
            </a:pPr>
            <a:r>
              <a:rPr lang="en">
                <a:solidFill>
                  <a:schemeClr val="dk1"/>
                </a:solidFill>
              </a:rPr>
              <a:t>False Negative (FN): A ground truth not detected</a:t>
            </a:r>
            <a:endParaRPr>
              <a:solidFill>
                <a:schemeClr val="dk1"/>
              </a:solidFill>
            </a:endParaRPr>
          </a:p>
        </p:txBody>
      </p:sp>
      <p:pic>
        <p:nvPicPr>
          <p:cNvPr id="200" name="Google Shape;200;p32"/>
          <p:cNvPicPr preferRelativeResize="0"/>
          <p:nvPr/>
        </p:nvPicPr>
        <p:blipFill>
          <a:blip r:embed="rId3">
            <a:alphaModFix/>
          </a:blip>
          <a:stretch>
            <a:fillRect/>
          </a:stretch>
        </p:blipFill>
        <p:spPr>
          <a:xfrm>
            <a:off x="3062875" y="2181000"/>
            <a:ext cx="2857500" cy="381000"/>
          </a:xfrm>
          <a:prstGeom prst="rect">
            <a:avLst/>
          </a:prstGeom>
          <a:noFill/>
          <a:ln>
            <a:noFill/>
          </a:ln>
        </p:spPr>
      </p:pic>
      <p:pic>
        <p:nvPicPr>
          <p:cNvPr id="201" name="Google Shape;201;p32"/>
          <p:cNvPicPr preferRelativeResize="0"/>
          <p:nvPr/>
        </p:nvPicPr>
        <p:blipFill>
          <a:blip r:embed="rId4">
            <a:alphaModFix/>
          </a:blip>
          <a:stretch>
            <a:fillRect/>
          </a:stretch>
        </p:blipFill>
        <p:spPr>
          <a:xfrm>
            <a:off x="3096325" y="3691150"/>
            <a:ext cx="2794000" cy="38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3"/>
          <p:cNvPicPr preferRelativeResize="0"/>
          <p:nvPr/>
        </p:nvPicPr>
        <p:blipFill rotWithShape="1">
          <a:blip r:embed="rId3">
            <a:alphaModFix/>
          </a:blip>
          <a:srcRect l="11657" t="22956" r="10937" b="19479"/>
          <a:stretch/>
        </p:blipFill>
        <p:spPr>
          <a:xfrm>
            <a:off x="4452900" y="1309600"/>
            <a:ext cx="4695224" cy="3090701"/>
          </a:xfrm>
          <a:prstGeom prst="rect">
            <a:avLst/>
          </a:prstGeom>
          <a:noFill/>
          <a:ln>
            <a:noFill/>
          </a:ln>
        </p:spPr>
      </p:pic>
      <p:sp>
        <p:nvSpPr>
          <p:cNvPr id="207" name="Google Shape;207;p33"/>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Computer Vision: SaaS Architecture</a:t>
            </a:r>
            <a:endParaRPr sz="2320"/>
          </a:p>
        </p:txBody>
      </p:sp>
      <p:sp>
        <p:nvSpPr>
          <p:cNvPr id="208" name="Google Shape;208;p33"/>
          <p:cNvSpPr txBox="1">
            <a:spLocks noGrp="1"/>
          </p:cNvSpPr>
          <p:nvPr>
            <p:ph type="body" idx="1"/>
          </p:nvPr>
        </p:nvSpPr>
        <p:spPr>
          <a:xfrm>
            <a:off x="319475" y="1121825"/>
            <a:ext cx="4305900" cy="3962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solidFill>
                  <a:schemeClr val="dk1"/>
                </a:solidFill>
              </a:rPr>
              <a:t>A computer vision architecture can easily be taken up by a cloud service that is running a computer vision model in the cloud. </a:t>
            </a:r>
            <a:endParaRPr>
              <a:solidFill>
                <a:schemeClr val="dk1"/>
              </a:solidFill>
            </a:endParaRPr>
          </a:p>
          <a:p>
            <a:pPr marL="0" lvl="0" indent="0" algn="l" rtl="0">
              <a:spcBef>
                <a:spcPts val="1200"/>
              </a:spcBef>
              <a:spcAft>
                <a:spcPts val="0"/>
              </a:spcAft>
              <a:buNone/>
            </a:pPr>
            <a:r>
              <a:rPr lang="en">
                <a:solidFill>
                  <a:schemeClr val="dk1"/>
                </a:solidFill>
              </a:rPr>
              <a:t>A SaaS is a software as a service that is offered by all providers like azure, amazon aws, google cloud. All of them offers some variation of these for computer vision service. </a:t>
            </a:r>
            <a:endParaRPr>
              <a:solidFill>
                <a:schemeClr val="dk1"/>
              </a:solidFill>
            </a:endParaRPr>
          </a:p>
          <a:p>
            <a:pPr marL="0" lvl="0" indent="0" algn="l" rtl="0">
              <a:spcBef>
                <a:spcPts val="1200"/>
              </a:spcBef>
              <a:spcAft>
                <a:spcPts val="0"/>
              </a:spcAft>
              <a:buNone/>
            </a:pPr>
            <a:r>
              <a:rPr lang="en">
                <a:solidFill>
                  <a:schemeClr val="dk1"/>
                </a:solidFill>
              </a:rPr>
              <a:t>In that architecture, all you need to do is you need to have your images and upload them and tag them. Tagging is vital because you as the domain expert know what information is present in the images. </a:t>
            </a:r>
            <a:endParaRPr>
              <a:solidFill>
                <a:schemeClr val="dk1"/>
              </a:solidFill>
            </a:endParaRPr>
          </a:p>
          <a:p>
            <a:pPr marL="0" lvl="0" indent="0" algn="l" rtl="0">
              <a:spcBef>
                <a:spcPts val="1200"/>
              </a:spcBef>
              <a:spcAft>
                <a:spcPts val="1200"/>
              </a:spcAft>
              <a:buClr>
                <a:schemeClr val="dk1"/>
              </a:buClr>
              <a:buSzPct val="61111"/>
              <a:buFont typeface="Arial"/>
              <a:buNone/>
            </a:pPr>
            <a:r>
              <a:rPr lang="en">
                <a:solidFill>
                  <a:schemeClr val="dk1"/>
                </a:solidFill>
              </a:rPr>
              <a:t>Once you've uploaded them in the cloud, the model training and everything that is completely dependent on the cloud provider and fully managed by the cloud service provider.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4"/>
          <p:cNvPicPr preferRelativeResize="0"/>
          <p:nvPr/>
        </p:nvPicPr>
        <p:blipFill rotWithShape="1">
          <a:blip r:embed="rId3">
            <a:alphaModFix/>
          </a:blip>
          <a:srcRect l="11657" t="22956" r="10937" b="19479"/>
          <a:stretch/>
        </p:blipFill>
        <p:spPr>
          <a:xfrm>
            <a:off x="4376700" y="1309600"/>
            <a:ext cx="4695224" cy="3090701"/>
          </a:xfrm>
          <a:prstGeom prst="rect">
            <a:avLst/>
          </a:prstGeom>
          <a:noFill/>
          <a:ln>
            <a:noFill/>
          </a:ln>
        </p:spPr>
      </p:pic>
      <p:sp>
        <p:nvSpPr>
          <p:cNvPr id="214" name="Google Shape;214;p34"/>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320"/>
              <a:t>Computer Vision: SaaS Architecture</a:t>
            </a:r>
            <a:endParaRPr sz="2320"/>
          </a:p>
        </p:txBody>
      </p:sp>
      <p:sp>
        <p:nvSpPr>
          <p:cNvPr id="215" name="Google Shape;215;p34"/>
          <p:cNvSpPr txBox="1">
            <a:spLocks noGrp="1"/>
          </p:cNvSpPr>
          <p:nvPr>
            <p:ph type="body" idx="1"/>
          </p:nvPr>
        </p:nvSpPr>
        <p:spPr>
          <a:xfrm>
            <a:off x="471875" y="1121825"/>
            <a:ext cx="4100100" cy="39627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solidFill>
                  <a:schemeClr val="dk1"/>
                </a:solidFill>
              </a:rPr>
              <a:t>It's extremely easy to scale up your dataset and allow you to download the models that you've built that can later be used offline. </a:t>
            </a:r>
            <a:endParaRPr>
              <a:solidFill>
                <a:schemeClr val="dk1"/>
              </a:solidFill>
            </a:endParaRPr>
          </a:p>
          <a:p>
            <a:pPr marL="0" lvl="0" indent="0" algn="l" rtl="0">
              <a:spcBef>
                <a:spcPts val="1200"/>
              </a:spcBef>
              <a:spcAft>
                <a:spcPts val="0"/>
              </a:spcAft>
              <a:buNone/>
            </a:pPr>
            <a:r>
              <a:rPr lang="en">
                <a:solidFill>
                  <a:schemeClr val="dk1"/>
                </a:solidFill>
              </a:rPr>
              <a:t>Once you've trained and download the model, simply use the rest API to query that model and get the predictions which is extremely reliable and simple. </a:t>
            </a:r>
            <a:endParaRPr>
              <a:solidFill>
                <a:schemeClr val="dk1"/>
              </a:solidFill>
            </a:endParaRPr>
          </a:p>
          <a:p>
            <a:pPr marL="0" lvl="0" indent="0" algn="l" rtl="0">
              <a:spcBef>
                <a:spcPts val="1200"/>
              </a:spcBef>
              <a:spcAft>
                <a:spcPts val="0"/>
              </a:spcAft>
              <a:buNone/>
            </a:pPr>
            <a:r>
              <a:rPr lang="en">
                <a:solidFill>
                  <a:schemeClr val="dk1"/>
                </a:solidFill>
              </a:rPr>
              <a:t>The SaaS architecture provided by different cloud provider offers similar services. </a:t>
            </a:r>
            <a:endParaRPr>
              <a:solidFill>
                <a:schemeClr val="dk1"/>
              </a:solidFill>
            </a:endParaRPr>
          </a:p>
          <a:p>
            <a:pPr marL="0" lvl="0" indent="0" algn="l" rtl="0">
              <a:spcBef>
                <a:spcPts val="1200"/>
              </a:spcBef>
              <a:spcAft>
                <a:spcPts val="1200"/>
              </a:spcAft>
              <a:buNone/>
            </a:pPr>
            <a:r>
              <a:rPr lang="en">
                <a:solidFill>
                  <a:schemeClr val="dk1"/>
                </a:solidFill>
              </a:rPr>
              <a:t>There might be fundamental differences in the ui or how you are uploading images or the api or how you're calling the services but under the hood they're doing the same thing.</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5"/>
          <p:cNvPicPr preferRelativeResize="0"/>
          <p:nvPr/>
        </p:nvPicPr>
        <p:blipFill>
          <a:blip r:embed="rId3">
            <a:alphaModFix/>
          </a:blip>
          <a:stretch>
            <a:fillRect/>
          </a:stretch>
        </p:blipFill>
        <p:spPr>
          <a:xfrm>
            <a:off x="4650425" y="1170125"/>
            <a:ext cx="4493574" cy="2582100"/>
          </a:xfrm>
          <a:prstGeom prst="rect">
            <a:avLst/>
          </a:prstGeom>
          <a:noFill/>
          <a:ln>
            <a:noFill/>
          </a:ln>
        </p:spPr>
      </p:pic>
      <p:sp>
        <p:nvSpPr>
          <p:cNvPr id="221" name="Google Shape;22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SaaS: Azure Custom Vision</a:t>
            </a:r>
            <a:endParaRPr/>
          </a:p>
        </p:txBody>
      </p:sp>
      <p:sp>
        <p:nvSpPr>
          <p:cNvPr id="222" name="Google Shape;222;p35"/>
          <p:cNvSpPr txBox="1">
            <a:spLocks noGrp="1"/>
          </p:cNvSpPr>
          <p:nvPr>
            <p:ph type="body" idx="1"/>
          </p:nvPr>
        </p:nvSpPr>
        <p:spPr>
          <a:xfrm>
            <a:off x="323450" y="1000075"/>
            <a:ext cx="4827300" cy="3873000"/>
          </a:xfrm>
          <a:prstGeom prst="rect">
            <a:avLst/>
          </a:prstGeom>
        </p:spPr>
        <p:txBody>
          <a:bodyPr spcFirstLastPara="1" wrap="square" lIns="91425" tIns="91425" rIns="91425" bIns="91425" anchor="t" anchorCtr="0">
            <a:normAutofit fontScale="77500" lnSpcReduction="20000"/>
          </a:bodyPr>
          <a:lstStyle/>
          <a:p>
            <a:pPr marL="0" lvl="0" indent="0" algn="l" rtl="0">
              <a:lnSpc>
                <a:spcPct val="150000"/>
              </a:lnSpc>
              <a:spcBef>
                <a:spcPts val="0"/>
              </a:spcBef>
              <a:spcAft>
                <a:spcPts val="0"/>
              </a:spcAft>
              <a:buNone/>
            </a:pPr>
            <a:r>
              <a:rPr lang="en" sz="1600">
                <a:solidFill>
                  <a:schemeClr val="dk1"/>
                </a:solidFill>
              </a:rPr>
              <a:t>Azure Custom Vision is a cloud service used to build and deploy computer vision models.</a:t>
            </a:r>
            <a:endParaRPr sz="1600">
              <a:solidFill>
                <a:schemeClr val="dk1"/>
              </a:solidFill>
            </a:endParaRPr>
          </a:p>
          <a:p>
            <a:pPr marL="0" lvl="0" indent="0" algn="l" rtl="0">
              <a:lnSpc>
                <a:spcPct val="150000"/>
              </a:lnSpc>
              <a:spcBef>
                <a:spcPts val="0"/>
              </a:spcBef>
              <a:spcAft>
                <a:spcPts val="0"/>
              </a:spcAft>
              <a:buNone/>
            </a:pPr>
            <a:endParaRPr sz="1600">
              <a:solidFill>
                <a:schemeClr val="dk1"/>
              </a:solidFill>
            </a:endParaRPr>
          </a:p>
          <a:p>
            <a:pPr marL="0" lvl="0" indent="0" algn="l" rtl="0">
              <a:lnSpc>
                <a:spcPct val="150000"/>
              </a:lnSpc>
              <a:spcBef>
                <a:spcPts val="0"/>
              </a:spcBef>
              <a:spcAft>
                <a:spcPts val="0"/>
              </a:spcAft>
              <a:buNone/>
            </a:pPr>
            <a:r>
              <a:rPr lang="en" sz="1600">
                <a:solidFill>
                  <a:schemeClr val="dk1"/>
                </a:solidFill>
              </a:rPr>
              <a:t>Custom Vision uses a pretty interesting neural network technique called </a:t>
            </a:r>
            <a:r>
              <a:rPr lang="en" sz="1600">
                <a:solidFill>
                  <a:srgbClr val="FF0000"/>
                </a:solidFill>
              </a:rPr>
              <a:t>transfer learning</a:t>
            </a:r>
            <a:r>
              <a:rPr lang="en" sz="1600">
                <a:solidFill>
                  <a:schemeClr val="dk1"/>
                </a:solidFill>
              </a:rPr>
              <a:t>, which applies knowledge gained from solving one problem to a different, but related situation. This can substantially decrease the time needed for creating the models.</a:t>
            </a:r>
            <a:endParaRPr sz="1600">
              <a:solidFill>
                <a:schemeClr val="dk1"/>
              </a:solidFill>
            </a:endParaRPr>
          </a:p>
          <a:p>
            <a:pPr marL="0" lvl="0" indent="0" algn="l" rtl="0">
              <a:lnSpc>
                <a:spcPct val="150000"/>
              </a:lnSpc>
              <a:spcBef>
                <a:spcPts val="0"/>
              </a:spcBef>
              <a:spcAft>
                <a:spcPts val="0"/>
              </a:spcAft>
              <a:buNone/>
            </a:pPr>
            <a:endParaRPr sz="1600">
              <a:solidFill>
                <a:schemeClr val="dk1"/>
              </a:solidFill>
            </a:endParaRPr>
          </a:p>
          <a:p>
            <a:pPr marL="0" lvl="0" indent="0" algn="l" rtl="0">
              <a:lnSpc>
                <a:spcPct val="150000"/>
              </a:lnSpc>
              <a:spcBef>
                <a:spcPts val="0"/>
              </a:spcBef>
              <a:spcAft>
                <a:spcPts val="0"/>
              </a:spcAft>
              <a:buNone/>
            </a:pPr>
            <a:r>
              <a:rPr lang="en" sz="1600">
                <a:solidFill>
                  <a:schemeClr val="dk1"/>
                </a:solidFill>
              </a:rPr>
              <a:t>Features provided by Azure Custom Vision service:</a:t>
            </a:r>
            <a:endParaRPr sz="1600">
              <a:solidFill>
                <a:schemeClr val="dk1"/>
              </a:solidFill>
            </a:endParaRPr>
          </a:p>
          <a:p>
            <a:pPr marL="457200" lvl="0" indent="-307340" algn="l" rtl="0">
              <a:lnSpc>
                <a:spcPct val="150000"/>
              </a:lnSpc>
              <a:spcBef>
                <a:spcPts val="0"/>
              </a:spcBef>
              <a:spcAft>
                <a:spcPts val="0"/>
              </a:spcAft>
              <a:buClr>
                <a:schemeClr val="dk1"/>
              </a:buClr>
              <a:buSzPct val="100000"/>
              <a:buChar char="●"/>
            </a:pPr>
            <a:r>
              <a:rPr lang="en" sz="1600">
                <a:solidFill>
                  <a:schemeClr val="dk1"/>
                </a:solidFill>
              </a:rPr>
              <a:t>Train a computer vision model by simply uploading and labeling few images.</a:t>
            </a:r>
            <a:endParaRPr sz="1600">
              <a:solidFill>
                <a:schemeClr val="dk1"/>
              </a:solidFill>
            </a:endParaRPr>
          </a:p>
          <a:p>
            <a:pPr marL="457200" lvl="0" indent="-307340" algn="l" rtl="0">
              <a:lnSpc>
                <a:spcPct val="150000"/>
              </a:lnSpc>
              <a:spcBef>
                <a:spcPts val="0"/>
              </a:spcBef>
              <a:spcAft>
                <a:spcPts val="0"/>
              </a:spcAft>
              <a:buClr>
                <a:schemeClr val="dk1"/>
              </a:buClr>
              <a:buSzPct val="100000"/>
              <a:buChar char="●"/>
            </a:pPr>
            <a:r>
              <a:rPr lang="en" sz="1600">
                <a:solidFill>
                  <a:schemeClr val="dk1"/>
                </a:solidFill>
              </a:rPr>
              <a:t>Build image classifier model using code-free and code-first approach.</a:t>
            </a:r>
            <a:endParaRPr sz="1600">
              <a:solidFill>
                <a:schemeClr val="dk1"/>
              </a:solidFill>
            </a:endParaRPr>
          </a:p>
          <a:p>
            <a:pPr marL="457200" lvl="0" indent="-307340" algn="l" rtl="0">
              <a:lnSpc>
                <a:spcPct val="150000"/>
              </a:lnSpc>
              <a:spcBef>
                <a:spcPts val="0"/>
              </a:spcBef>
              <a:spcAft>
                <a:spcPts val="0"/>
              </a:spcAft>
              <a:buClr>
                <a:schemeClr val="dk1"/>
              </a:buClr>
              <a:buSzPct val="100000"/>
              <a:buChar char="●"/>
            </a:pPr>
            <a:r>
              <a:rPr lang="en" sz="1600">
                <a:solidFill>
                  <a:schemeClr val="dk1"/>
                </a:solidFill>
              </a:rPr>
              <a:t>Deploy the model in the cloud on-premise, or on edge devices.</a:t>
            </a:r>
            <a:endParaRPr sz="1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Azure Custom Vision on an IoT Edge device</a:t>
            </a:r>
            <a:endParaRPr/>
          </a:p>
        </p:txBody>
      </p:sp>
      <p:sp>
        <p:nvSpPr>
          <p:cNvPr id="228" name="Google Shape;228;p36"/>
          <p:cNvSpPr txBox="1">
            <a:spLocks noGrp="1"/>
          </p:cNvSpPr>
          <p:nvPr>
            <p:ph type="body" idx="1"/>
          </p:nvPr>
        </p:nvSpPr>
        <p:spPr>
          <a:xfrm>
            <a:off x="63250" y="1304875"/>
            <a:ext cx="3354000" cy="29427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Clr>
                <a:schemeClr val="dk1"/>
              </a:buClr>
              <a:buSzPts val="1600"/>
              <a:buChar char="●"/>
            </a:pPr>
            <a:r>
              <a:rPr lang="en" sz="1600">
                <a:solidFill>
                  <a:schemeClr val="dk1"/>
                </a:solidFill>
              </a:rPr>
              <a:t>Build an image classifier with Custom Vision. </a:t>
            </a:r>
            <a:endParaRPr sz="1600">
              <a:solidFill>
                <a:schemeClr val="dk1"/>
              </a:solidFill>
            </a:endParaRPr>
          </a:p>
          <a:p>
            <a:pPr marL="457200" lvl="0" indent="-330200" algn="l" rtl="0">
              <a:lnSpc>
                <a:spcPct val="150000"/>
              </a:lnSpc>
              <a:spcBef>
                <a:spcPts val="0"/>
              </a:spcBef>
              <a:spcAft>
                <a:spcPts val="0"/>
              </a:spcAft>
              <a:buClr>
                <a:schemeClr val="dk1"/>
              </a:buClr>
              <a:buSzPts val="1600"/>
              <a:buChar char="●"/>
            </a:pPr>
            <a:r>
              <a:rPr lang="en" sz="1600">
                <a:solidFill>
                  <a:schemeClr val="dk1"/>
                </a:solidFill>
              </a:rPr>
              <a:t>Develop an IoT Edge module that queries the Custom Vision web server on device. </a:t>
            </a:r>
            <a:endParaRPr sz="1600">
              <a:solidFill>
                <a:schemeClr val="dk1"/>
              </a:solidFill>
            </a:endParaRPr>
          </a:p>
          <a:p>
            <a:pPr marL="457200" lvl="0" indent="-330200" algn="l" rtl="0">
              <a:lnSpc>
                <a:spcPct val="150000"/>
              </a:lnSpc>
              <a:spcBef>
                <a:spcPts val="0"/>
              </a:spcBef>
              <a:spcAft>
                <a:spcPts val="0"/>
              </a:spcAft>
              <a:buClr>
                <a:schemeClr val="dk1"/>
              </a:buClr>
              <a:buSzPts val="1600"/>
              <a:buChar char="●"/>
            </a:pPr>
            <a:r>
              <a:rPr lang="en" sz="1600">
                <a:solidFill>
                  <a:schemeClr val="dk1"/>
                </a:solidFill>
              </a:rPr>
              <a:t>Send the results of the image classifier to IoT Hub.</a:t>
            </a:r>
            <a:endParaRPr sz="1600">
              <a:solidFill>
                <a:schemeClr val="dk1"/>
              </a:solidFill>
            </a:endParaRPr>
          </a:p>
        </p:txBody>
      </p:sp>
      <p:pic>
        <p:nvPicPr>
          <p:cNvPr id="229" name="Google Shape;229;p36"/>
          <p:cNvPicPr preferRelativeResize="0"/>
          <p:nvPr/>
        </p:nvPicPr>
        <p:blipFill>
          <a:blip r:embed="rId3">
            <a:alphaModFix/>
          </a:blip>
          <a:stretch>
            <a:fillRect/>
          </a:stretch>
        </p:blipFill>
        <p:spPr>
          <a:xfrm>
            <a:off x="3417350" y="1093925"/>
            <a:ext cx="5650451" cy="3825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 Case: Creating an image recognition solution with Azure IoT Edge and Azure Cognitive Services</a:t>
            </a:r>
            <a:endParaRPr/>
          </a:p>
        </p:txBody>
      </p:sp>
      <p:pic>
        <p:nvPicPr>
          <p:cNvPr id="235" name="Google Shape;235;p37"/>
          <p:cNvPicPr preferRelativeResize="0"/>
          <p:nvPr/>
        </p:nvPicPr>
        <p:blipFill>
          <a:blip r:embed="rId3">
            <a:alphaModFix/>
          </a:blip>
          <a:stretch>
            <a:fillRect/>
          </a:stretch>
        </p:blipFill>
        <p:spPr>
          <a:xfrm>
            <a:off x="5422643" y="3149829"/>
            <a:ext cx="3721357" cy="1862225"/>
          </a:xfrm>
          <a:prstGeom prst="rect">
            <a:avLst/>
          </a:prstGeom>
          <a:noFill/>
          <a:ln>
            <a:noFill/>
          </a:ln>
        </p:spPr>
      </p:pic>
      <p:sp>
        <p:nvSpPr>
          <p:cNvPr id="236" name="Google Shape;236;p37"/>
          <p:cNvSpPr txBox="1">
            <a:spLocks noGrp="1"/>
          </p:cNvSpPr>
          <p:nvPr>
            <p:ph type="body" idx="1"/>
          </p:nvPr>
        </p:nvSpPr>
        <p:spPr>
          <a:xfrm>
            <a:off x="311700" y="1000075"/>
            <a:ext cx="5669400" cy="39438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1300">
                <a:solidFill>
                  <a:srgbClr val="232323"/>
                </a:solidFill>
                <a:highlight>
                  <a:srgbClr val="FBFAF7"/>
                </a:highlight>
              </a:rPr>
              <a:t>Although there are lots of applications for image recognition but we had chosen this application which is a solution for vision impaired people scanning fruit and vegetables at a self-service checkout.</a:t>
            </a:r>
            <a:endParaRPr sz="1300">
              <a:solidFill>
                <a:srgbClr val="232323"/>
              </a:solidFill>
              <a:highlight>
                <a:srgbClr val="FBFAF7"/>
              </a:highlight>
            </a:endParaRPr>
          </a:p>
          <a:p>
            <a:pPr marL="0" lvl="0" indent="0" algn="l" rtl="0">
              <a:spcBef>
                <a:spcPts val="1200"/>
              </a:spcBef>
              <a:spcAft>
                <a:spcPts val="0"/>
              </a:spcAft>
              <a:buNone/>
            </a:pPr>
            <a:r>
              <a:rPr lang="en" b="1">
                <a:solidFill>
                  <a:srgbClr val="232323"/>
                </a:solidFill>
                <a:highlight>
                  <a:srgbClr val="FBFAF7"/>
                </a:highlight>
              </a:rPr>
              <a:t>Required Components</a:t>
            </a:r>
            <a:endParaRPr b="1">
              <a:solidFill>
                <a:srgbClr val="232323"/>
              </a:solidFill>
              <a:highlight>
                <a:srgbClr val="FBFAF7"/>
              </a:highlight>
            </a:endParaRPr>
          </a:p>
          <a:p>
            <a:pPr marL="0" lvl="0" indent="0" algn="l" rtl="0">
              <a:spcBef>
                <a:spcPts val="1200"/>
              </a:spcBef>
              <a:spcAft>
                <a:spcPts val="0"/>
              </a:spcAft>
              <a:buNone/>
            </a:pPr>
            <a:r>
              <a:rPr lang="en" sz="1400">
                <a:solidFill>
                  <a:srgbClr val="232323"/>
                </a:solidFill>
                <a:highlight>
                  <a:srgbClr val="FBFAF7"/>
                </a:highlight>
              </a:rPr>
              <a:t>Raspberry Pi 3B or better, USB Camera, and a Speaker.</a:t>
            </a:r>
            <a:endParaRPr sz="1400">
              <a:solidFill>
                <a:srgbClr val="232323"/>
              </a:solidFill>
              <a:highlight>
                <a:srgbClr val="FBFAF7"/>
              </a:highlight>
            </a:endParaRPr>
          </a:p>
          <a:p>
            <a:pPr marL="0" lvl="0" indent="0" algn="l" rtl="0">
              <a:spcBef>
                <a:spcPts val="1200"/>
              </a:spcBef>
              <a:spcAft>
                <a:spcPts val="0"/>
              </a:spcAft>
              <a:buNone/>
            </a:pPr>
            <a:r>
              <a:rPr lang="en" sz="1300">
                <a:solidFill>
                  <a:srgbClr val="232323"/>
                </a:solidFill>
                <a:highlight>
                  <a:srgbClr val="FBFAF7"/>
                </a:highlight>
              </a:rPr>
              <a:t>Note, the solution will run on a Raspberry Pi 3A+, it has enough processing power, but the device is limited to 512MB RAM. A Raspberry Pi 3B+ has 1GB of RAM and is faster than the older 3B model. Azure IoT Edge requires an ARM32v7 or better processor. It will not run on the ARM32v6 processor found in the Raspberry Pi Zero.</a:t>
            </a:r>
            <a:endParaRPr sz="1400">
              <a:solidFill>
                <a:srgbClr val="232323"/>
              </a:solidFill>
              <a:highlight>
                <a:srgbClr val="FBFAF7"/>
              </a:highlight>
            </a:endParaRPr>
          </a:p>
          <a:p>
            <a:pPr marL="0" lvl="0" indent="0" algn="l" rtl="0">
              <a:spcBef>
                <a:spcPts val="1200"/>
              </a:spcBef>
              <a:spcAft>
                <a:spcPts val="0"/>
              </a:spcAft>
              <a:buNone/>
            </a:pPr>
            <a:r>
              <a:rPr lang="en" sz="1400">
                <a:solidFill>
                  <a:srgbClr val="232323"/>
                </a:solidFill>
                <a:highlight>
                  <a:srgbClr val="FBFAF7"/>
                </a:highlight>
              </a:rPr>
              <a:t>Desktop Linux - such as Ubuntu 18.0</a:t>
            </a:r>
            <a:endParaRPr sz="1400">
              <a:solidFill>
                <a:srgbClr val="232323"/>
              </a:solidFill>
              <a:highlight>
                <a:srgbClr val="FBFAF7"/>
              </a:highlight>
            </a:endParaRPr>
          </a:p>
          <a:p>
            <a:pPr marL="0" lvl="0" indent="0" algn="l" rtl="0">
              <a:spcBef>
                <a:spcPts val="1200"/>
              </a:spcBef>
              <a:spcAft>
                <a:spcPts val="1200"/>
              </a:spcAft>
              <a:buNone/>
            </a:pPr>
            <a:r>
              <a:rPr lang="en" sz="1400">
                <a:solidFill>
                  <a:srgbClr val="232323"/>
                </a:solidFill>
                <a:highlight>
                  <a:srgbClr val="FBFAF7"/>
                </a:highlight>
              </a:rPr>
              <a:t>This solution requires USB camera pass through into a Docker container as well as Azure IoT Edge support. So for now, that is Linux.</a:t>
            </a:r>
            <a:endParaRPr sz="1400">
              <a:solidFill>
                <a:srgbClr val="232323"/>
              </a:solidFill>
              <a:highlight>
                <a:srgbClr val="FBFAF7"/>
              </a:highlight>
            </a:endParaRPr>
          </a:p>
        </p:txBody>
      </p:sp>
      <p:pic>
        <p:nvPicPr>
          <p:cNvPr id="237" name="Google Shape;237;p37"/>
          <p:cNvPicPr preferRelativeResize="0"/>
          <p:nvPr/>
        </p:nvPicPr>
        <p:blipFill>
          <a:blip r:embed="rId4">
            <a:alphaModFix/>
          </a:blip>
          <a:stretch>
            <a:fillRect/>
          </a:stretch>
        </p:blipFill>
        <p:spPr>
          <a:xfrm>
            <a:off x="6048475" y="1538627"/>
            <a:ext cx="2883175" cy="1611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title"/>
          </p:nvPr>
        </p:nvSpPr>
        <p:spPr>
          <a:xfrm>
            <a:off x="83100" y="36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Guide for installing Raspberry Pi</a:t>
            </a:r>
            <a:endParaRPr/>
          </a:p>
        </p:txBody>
      </p:sp>
      <p:sp>
        <p:nvSpPr>
          <p:cNvPr id="243" name="Google Shape;243;p38"/>
          <p:cNvSpPr txBox="1">
            <a:spLocks noGrp="1"/>
          </p:cNvSpPr>
          <p:nvPr>
            <p:ph type="body" idx="1"/>
          </p:nvPr>
        </p:nvSpPr>
        <p:spPr>
          <a:xfrm>
            <a:off x="82575" y="1000075"/>
            <a:ext cx="6287700" cy="32232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SzPts val="1018"/>
              <a:buNone/>
            </a:pPr>
            <a:r>
              <a:rPr lang="en" sz="1200">
                <a:solidFill>
                  <a:schemeClr val="dk1"/>
                </a:solidFill>
              </a:rPr>
              <a:t>Set up </a:t>
            </a:r>
            <a:r>
              <a:rPr lang="en" sz="1200" b="1">
                <a:solidFill>
                  <a:schemeClr val="dk1"/>
                </a:solidFill>
              </a:rPr>
              <a:t>Raspbian Stretch Lite </a:t>
            </a:r>
            <a:r>
              <a:rPr lang="en" sz="1200">
                <a:solidFill>
                  <a:schemeClr val="dk1"/>
                </a:solidFill>
              </a:rPr>
              <a:t>on Raspberry Pi: Be sure to configure the correct Country Code in your wpa_supplicant.conf file. </a:t>
            </a:r>
            <a:endParaRPr sz="1200">
              <a:solidFill>
                <a:schemeClr val="dk1"/>
              </a:solidFill>
            </a:endParaRPr>
          </a:p>
          <a:p>
            <a:pPr marL="0" lvl="0" indent="0" algn="l" rtl="0">
              <a:lnSpc>
                <a:spcPct val="105000"/>
              </a:lnSpc>
              <a:spcBef>
                <a:spcPts val="1200"/>
              </a:spcBef>
              <a:spcAft>
                <a:spcPts val="0"/>
              </a:spcAft>
              <a:buSzPts val="1018"/>
              <a:buNone/>
            </a:pPr>
            <a:r>
              <a:rPr lang="en" sz="1200" b="1">
                <a:solidFill>
                  <a:schemeClr val="dk1"/>
                </a:solidFill>
              </a:rPr>
              <a:t>Azure subscription</a:t>
            </a:r>
            <a:r>
              <a:rPr lang="en" sz="1200">
                <a:solidFill>
                  <a:schemeClr val="dk1"/>
                </a:solidFill>
              </a:rPr>
              <a:t>: If you don’t already have an Azure account then sign up for a free Azure account. If you are a student then sign up for an Azure for Students account, no credit card required. </a:t>
            </a:r>
            <a:endParaRPr sz="1200">
              <a:solidFill>
                <a:schemeClr val="dk1"/>
              </a:solidFill>
            </a:endParaRPr>
          </a:p>
          <a:p>
            <a:pPr marL="0" lvl="0" indent="0" algn="l" rtl="0">
              <a:lnSpc>
                <a:spcPct val="105000"/>
              </a:lnSpc>
              <a:spcBef>
                <a:spcPts val="1200"/>
              </a:spcBef>
              <a:spcAft>
                <a:spcPts val="0"/>
              </a:spcAft>
              <a:buSzPts val="1018"/>
              <a:buNone/>
            </a:pPr>
            <a:r>
              <a:rPr lang="en" sz="1200">
                <a:solidFill>
                  <a:schemeClr val="dk1"/>
                </a:solidFill>
              </a:rPr>
              <a:t>Create an </a:t>
            </a:r>
            <a:r>
              <a:rPr lang="en" sz="1200" b="1">
                <a:solidFill>
                  <a:schemeClr val="dk1"/>
                </a:solidFill>
              </a:rPr>
              <a:t>Azure IoT Hub</a:t>
            </a:r>
            <a:r>
              <a:rPr lang="en" sz="1200">
                <a:solidFill>
                  <a:schemeClr val="dk1"/>
                </a:solidFill>
              </a:rPr>
              <a:t>, and an </a:t>
            </a:r>
            <a:r>
              <a:rPr lang="en" sz="1200" b="1">
                <a:solidFill>
                  <a:schemeClr val="dk1"/>
                </a:solidFill>
              </a:rPr>
              <a:t>Azure IoT Edge device</a:t>
            </a:r>
            <a:r>
              <a:rPr lang="en" sz="1200">
                <a:solidFill>
                  <a:schemeClr val="dk1"/>
                </a:solidFill>
              </a:rPr>
              <a:t>: Install Azure IoT Edge runtime on Raspberry Pi and download the deployment configuration file that describes the Azure IoT Edge Modules and Routes for this solution. Open the deployment.arm32v7.json link and save the deployment.arm32v7.json in a known location on your computer. </a:t>
            </a:r>
            <a:endParaRPr sz="1200">
              <a:solidFill>
                <a:schemeClr val="dk1"/>
              </a:solidFill>
            </a:endParaRPr>
          </a:p>
          <a:p>
            <a:pPr marL="0" lvl="0" indent="0" algn="l" rtl="0">
              <a:lnSpc>
                <a:spcPct val="105000"/>
              </a:lnSpc>
              <a:spcBef>
                <a:spcPts val="1200"/>
              </a:spcBef>
              <a:spcAft>
                <a:spcPts val="1200"/>
              </a:spcAft>
              <a:buSzPts val="1018"/>
              <a:buNone/>
            </a:pPr>
            <a:r>
              <a:rPr lang="en" sz="1200">
                <a:solidFill>
                  <a:schemeClr val="dk1"/>
                </a:solidFill>
              </a:rPr>
              <a:t>Install </a:t>
            </a:r>
            <a:r>
              <a:rPr lang="en" sz="1200" b="1">
                <a:solidFill>
                  <a:schemeClr val="dk1"/>
                </a:solidFill>
              </a:rPr>
              <a:t>Azure CLI</a:t>
            </a:r>
            <a:r>
              <a:rPr lang="en" sz="1200">
                <a:solidFill>
                  <a:schemeClr val="dk1"/>
                </a:solidFill>
              </a:rPr>
              <a:t> and </a:t>
            </a:r>
            <a:r>
              <a:rPr lang="en" sz="1200" b="1">
                <a:solidFill>
                  <a:schemeClr val="dk1"/>
                </a:solidFill>
              </a:rPr>
              <a:t>Azure CLI command line tools</a:t>
            </a:r>
            <a:r>
              <a:rPr lang="en" sz="1200">
                <a:solidFill>
                  <a:schemeClr val="dk1"/>
                </a:solidFill>
              </a:rPr>
              <a:t>: With CLI open a command line console/terminal and change directory to the location where you saved the deployment.arm32v7.json file. </a:t>
            </a:r>
            <a:endParaRPr sz="1200">
              <a:solidFill>
                <a:schemeClr val="dk1"/>
              </a:solidFill>
            </a:endParaRPr>
          </a:p>
        </p:txBody>
      </p:sp>
      <p:pic>
        <p:nvPicPr>
          <p:cNvPr id="244" name="Google Shape;244;p38"/>
          <p:cNvPicPr preferRelativeResize="0"/>
          <p:nvPr/>
        </p:nvPicPr>
        <p:blipFill rotWithShape="1">
          <a:blip r:embed="rId3">
            <a:alphaModFix/>
          </a:blip>
          <a:srcRect l="13012" t="13662" r="10129" b="13894"/>
          <a:stretch/>
        </p:blipFill>
        <p:spPr>
          <a:xfrm>
            <a:off x="6370375" y="55725"/>
            <a:ext cx="2524550" cy="1784600"/>
          </a:xfrm>
          <a:prstGeom prst="rect">
            <a:avLst/>
          </a:prstGeom>
          <a:noFill/>
          <a:ln>
            <a:noFill/>
          </a:ln>
        </p:spPr>
      </p:pic>
      <p:pic>
        <p:nvPicPr>
          <p:cNvPr id="245" name="Google Shape;245;p38"/>
          <p:cNvPicPr preferRelativeResize="0"/>
          <p:nvPr/>
        </p:nvPicPr>
        <p:blipFill rotWithShape="1">
          <a:blip r:embed="rId4">
            <a:alphaModFix/>
          </a:blip>
          <a:srcRect l="25524" t="13572" r="24738" b="12055"/>
          <a:stretch/>
        </p:blipFill>
        <p:spPr>
          <a:xfrm>
            <a:off x="7632675" y="2005475"/>
            <a:ext cx="1403850" cy="1427450"/>
          </a:xfrm>
          <a:prstGeom prst="rect">
            <a:avLst/>
          </a:prstGeom>
          <a:noFill/>
          <a:ln>
            <a:noFill/>
          </a:ln>
        </p:spPr>
      </p:pic>
      <p:pic>
        <p:nvPicPr>
          <p:cNvPr id="246" name="Google Shape;246;p38"/>
          <p:cNvPicPr preferRelativeResize="0"/>
          <p:nvPr/>
        </p:nvPicPr>
        <p:blipFill rotWithShape="1">
          <a:blip r:embed="rId5">
            <a:alphaModFix/>
          </a:blip>
          <a:srcRect l="25655" t="11183" r="27027" b="15097"/>
          <a:stretch/>
        </p:blipFill>
        <p:spPr>
          <a:xfrm>
            <a:off x="6152625" y="1999125"/>
            <a:ext cx="1403851" cy="1403833"/>
          </a:xfrm>
          <a:prstGeom prst="rect">
            <a:avLst/>
          </a:prstGeom>
          <a:noFill/>
          <a:ln>
            <a:noFill/>
          </a:ln>
        </p:spPr>
      </p:pic>
      <p:pic>
        <p:nvPicPr>
          <p:cNvPr id="247" name="Google Shape;247;p38"/>
          <p:cNvPicPr preferRelativeResize="0"/>
          <p:nvPr/>
        </p:nvPicPr>
        <p:blipFill>
          <a:blip r:embed="rId6">
            <a:alphaModFix/>
          </a:blip>
          <a:stretch>
            <a:fillRect/>
          </a:stretch>
        </p:blipFill>
        <p:spPr>
          <a:xfrm>
            <a:off x="4902771" y="3778971"/>
            <a:ext cx="4241225" cy="1164900"/>
          </a:xfrm>
          <a:prstGeom prst="rect">
            <a:avLst/>
          </a:prstGeom>
          <a:noFill/>
          <a:ln>
            <a:noFill/>
          </a:ln>
        </p:spPr>
      </p:pic>
      <p:sp>
        <p:nvSpPr>
          <p:cNvPr id="248" name="Google Shape;248;p38"/>
          <p:cNvSpPr txBox="1"/>
          <p:nvPr/>
        </p:nvSpPr>
        <p:spPr>
          <a:xfrm>
            <a:off x="137100" y="3842325"/>
            <a:ext cx="4787700" cy="1145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Clr>
                <a:schemeClr val="dk1"/>
              </a:buClr>
              <a:buSzPts val="1018"/>
              <a:buFont typeface="Arial"/>
              <a:buNone/>
            </a:pPr>
            <a:r>
              <a:rPr lang="en" sz="1200" b="1">
                <a:solidFill>
                  <a:schemeClr val="dk1"/>
                </a:solidFill>
              </a:rPr>
              <a:t>Deploy edge Iot to device:</a:t>
            </a:r>
            <a:r>
              <a:rPr lang="en" sz="1200">
                <a:solidFill>
                  <a:schemeClr val="dk1"/>
                </a:solidFill>
              </a:rPr>
              <a:t> The modules will now start to deploy to your Raspberry Pi, the Raspberry Pi green activity LED will flicker until the deployment completes. Approximately 1.5 GB of Dockers modules will be downloaded and decompressed on the Raspberry Pi. This is a one off operation.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Considerations and constraints for the solution</a:t>
            </a:r>
            <a:endParaRPr/>
          </a:p>
        </p:txBody>
      </p:sp>
      <p:sp>
        <p:nvSpPr>
          <p:cNvPr id="254" name="Google Shape;254;p39"/>
          <p:cNvSpPr txBox="1">
            <a:spLocks noGrp="1"/>
          </p:cNvSpPr>
          <p:nvPr>
            <p:ph type="body" idx="1"/>
          </p:nvPr>
        </p:nvSpPr>
        <p:spPr>
          <a:xfrm>
            <a:off x="159300" y="1000075"/>
            <a:ext cx="4749300" cy="39438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1400">
                <a:solidFill>
                  <a:schemeClr val="dk1"/>
                </a:solidFill>
              </a:rPr>
              <a:t>The solution should scale from a Raspberry Pi (running Raspbian Linux) on ARM32v7, to my desktop development environment, to an industrial capable IoT Edge device such as those found in the Certified IoT Edge Catalog. </a:t>
            </a:r>
            <a:endParaRPr sz="1400">
              <a:solidFill>
                <a:schemeClr val="dk1"/>
              </a:solidFill>
            </a:endParaRPr>
          </a:p>
          <a:p>
            <a:pPr marL="0" lvl="0" indent="0" algn="l" rtl="0">
              <a:spcBef>
                <a:spcPts val="1200"/>
              </a:spcBef>
              <a:spcAft>
                <a:spcPts val="0"/>
              </a:spcAft>
              <a:buNone/>
            </a:pPr>
            <a:r>
              <a:rPr lang="en" sz="1400">
                <a:solidFill>
                  <a:schemeClr val="dk1"/>
                </a:solidFill>
              </a:rPr>
              <a:t>The solution needs camera input, uses a USB Webcam for image capture as it was supported across all target devices.</a:t>
            </a:r>
            <a:endParaRPr sz="1400">
              <a:solidFill>
                <a:schemeClr val="dk1"/>
              </a:solidFill>
            </a:endParaRPr>
          </a:p>
          <a:p>
            <a:pPr marL="0" lvl="0" indent="0" algn="l" rtl="0">
              <a:spcBef>
                <a:spcPts val="1200"/>
              </a:spcBef>
              <a:spcAft>
                <a:spcPts val="0"/>
              </a:spcAft>
              <a:buNone/>
            </a:pPr>
            <a:r>
              <a:rPr lang="en" sz="1400">
                <a:solidFill>
                  <a:schemeClr val="dk1"/>
                </a:solidFill>
              </a:rPr>
              <a:t>The camera capture module needed Docker USB device pass-through (not supported by Docker on Windows) so that plus targeting Raspberry Pi meant that need to target Azure IoT Edge on Linux. </a:t>
            </a:r>
            <a:endParaRPr sz="1400">
              <a:solidFill>
                <a:schemeClr val="dk1"/>
              </a:solidFill>
            </a:endParaRPr>
          </a:p>
          <a:p>
            <a:pPr marL="0" lvl="0" indent="0" algn="l" rtl="0">
              <a:spcBef>
                <a:spcPts val="1200"/>
              </a:spcBef>
              <a:spcAft>
                <a:spcPts val="1200"/>
              </a:spcAft>
              <a:buNone/>
            </a:pPr>
            <a:r>
              <a:rPr lang="en" sz="1400">
                <a:solidFill>
                  <a:schemeClr val="dk1"/>
                </a:solidFill>
              </a:rPr>
              <a:t>To mirror the devices plus targeting, ir requires Docker support for the USB webcam, so develop the solution on Ubuntu 18.04 developer desktop.</a:t>
            </a:r>
            <a:endParaRPr sz="1400">
              <a:solidFill>
                <a:schemeClr val="dk1"/>
              </a:solidFill>
            </a:endParaRPr>
          </a:p>
        </p:txBody>
      </p:sp>
      <p:pic>
        <p:nvPicPr>
          <p:cNvPr id="255" name="Google Shape;255;p39"/>
          <p:cNvPicPr preferRelativeResize="0"/>
          <p:nvPr/>
        </p:nvPicPr>
        <p:blipFill>
          <a:blip r:embed="rId3">
            <a:alphaModFix/>
          </a:blip>
          <a:stretch>
            <a:fillRect/>
          </a:stretch>
        </p:blipFill>
        <p:spPr>
          <a:xfrm>
            <a:off x="4906500" y="1170125"/>
            <a:ext cx="4085101" cy="32316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the Fruit Classification Model</a:t>
            </a:r>
            <a:endParaRPr/>
          </a:p>
        </p:txBody>
      </p:sp>
      <p:sp>
        <p:nvSpPr>
          <p:cNvPr id="261" name="Google Shape;261;p40"/>
          <p:cNvSpPr txBox="1">
            <a:spLocks noGrp="1"/>
          </p:cNvSpPr>
          <p:nvPr>
            <p:ph type="body" idx="1"/>
          </p:nvPr>
        </p:nvSpPr>
        <p:spPr>
          <a:xfrm>
            <a:off x="159300" y="1000075"/>
            <a:ext cx="8673000" cy="394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chemeClr val="dk1"/>
                </a:solidFill>
              </a:rPr>
              <a:t>The </a:t>
            </a:r>
            <a:r>
              <a:rPr lang="en" sz="1400" b="1">
                <a:solidFill>
                  <a:schemeClr val="dk1"/>
                </a:solidFill>
              </a:rPr>
              <a:t>Azure Custom Vision </a:t>
            </a:r>
            <a:r>
              <a:rPr lang="en" sz="1400">
                <a:solidFill>
                  <a:schemeClr val="dk1"/>
                </a:solidFill>
              </a:rPr>
              <a:t>service is a simple way to create an image classification machine learning model without having to be a data science or machine learning expert. </a:t>
            </a:r>
            <a:endParaRPr sz="1400">
              <a:solidFill>
                <a:schemeClr val="dk1"/>
              </a:solidFill>
            </a:endParaRPr>
          </a:p>
          <a:p>
            <a:pPr marL="0" lvl="0" indent="0" algn="l" rtl="0">
              <a:spcBef>
                <a:spcPts val="1200"/>
              </a:spcBef>
              <a:spcAft>
                <a:spcPts val="0"/>
              </a:spcAft>
              <a:buNone/>
            </a:pPr>
            <a:r>
              <a:rPr lang="en" sz="1400">
                <a:solidFill>
                  <a:schemeClr val="dk1"/>
                </a:solidFill>
              </a:rPr>
              <a:t>You simply upload multiple collections of labelled images. For example, you could upload a collection of banana images and label them as ‘banana’.</a:t>
            </a:r>
            <a:endParaRPr sz="1400">
              <a:solidFill>
                <a:schemeClr val="dk1"/>
              </a:solidFill>
            </a:endParaRPr>
          </a:p>
          <a:p>
            <a:pPr marL="0" lvl="0" indent="0" algn="l" rtl="0">
              <a:spcBef>
                <a:spcPts val="1200"/>
              </a:spcBef>
              <a:spcAft>
                <a:spcPts val="1200"/>
              </a:spcAft>
              <a:buNone/>
            </a:pPr>
            <a:r>
              <a:rPr lang="en" sz="1400">
                <a:solidFill>
                  <a:schemeClr val="dk1"/>
                </a:solidFill>
              </a:rPr>
              <a:t>It is important to have a good variety of labelled images so be sure to improve your classifier.</a:t>
            </a:r>
            <a:endParaRPr sz="1400">
              <a:solidFill>
                <a:schemeClr val="dk1"/>
              </a:solidFill>
            </a:endParaRPr>
          </a:p>
        </p:txBody>
      </p:sp>
      <p:pic>
        <p:nvPicPr>
          <p:cNvPr id="262" name="Google Shape;262;p40"/>
          <p:cNvPicPr preferRelativeResize="0"/>
          <p:nvPr/>
        </p:nvPicPr>
        <p:blipFill>
          <a:blip r:embed="rId3">
            <a:alphaModFix/>
          </a:blip>
          <a:stretch>
            <a:fillRect/>
          </a:stretch>
        </p:blipFill>
        <p:spPr>
          <a:xfrm>
            <a:off x="-58975" y="2710406"/>
            <a:ext cx="9144002" cy="24330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Steps to export your Custom Vision project model.</a:t>
            </a:r>
            <a:endParaRPr/>
          </a:p>
        </p:txBody>
      </p:sp>
      <p:sp>
        <p:nvSpPr>
          <p:cNvPr id="268" name="Google Shape;268;p41"/>
          <p:cNvSpPr txBox="1">
            <a:spLocks noGrp="1"/>
          </p:cNvSpPr>
          <p:nvPr>
            <p:ph type="body" idx="1"/>
          </p:nvPr>
        </p:nvSpPr>
        <p:spPr>
          <a:xfrm>
            <a:off x="159300" y="1000075"/>
            <a:ext cx="8673000" cy="394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solidFill>
                  <a:schemeClr val="dk1"/>
                </a:solidFill>
              </a:rPr>
              <a:t>Step 1: From the Performance tab of your Custom Vision project click Export.</a:t>
            </a:r>
            <a:endParaRPr sz="1400">
              <a:solidFill>
                <a:schemeClr val="dk1"/>
              </a:solidFill>
            </a:endParaRPr>
          </a:p>
        </p:txBody>
      </p:sp>
      <p:pic>
        <p:nvPicPr>
          <p:cNvPr id="269" name="Google Shape;269;p41"/>
          <p:cNvPicPr preferRelativeResize="0"/>
          <p:nvPr/>
        </p:nvPicPr>
        <p:blipFill>
          <a:blip r:embed="rId3">
            <a:alphaModFix/>
          </a:blip>
          <a:stretch>
            <a:fillRect/>
          </a:stretch>
        </p:blipFill>
        <p:spPr>
          <a:xfrm>
            <a:off x="0" y="1509564"/>
            <a:ext cx="9144003" cy="3495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83100" y="589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Computer Vision: Introduction</a:t>
            </a:r>
            <a:endParaRPr/>
          </a:p>
        </p:txBody>
      </p:sp>
      <p:sp>
        <p:nvSpPr>
          <p:cNvPr id="72" name="Google Shape;72;p15"/>
          <p:cNvSpPr txBox="1">
            <a:spLocks noGrp="1"/>
          </p:cNvSpPr>
          <p:nvPr>
            <p:ph type="body" idx="1"/>
          </p:nvPr>
        </p:nvSpPr>
        <p:spPr>
          <a:xfrm>
            <a:off x="95250" y="1655225"/>
            <a:ext cx="4023900" cy="2453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Computer vision is a sub branch of machine learning which deals with giving computers the ability to </a:t>
            </a:r>
            <a:r>
              <a:rPr lang="en">
                <a:solidFill>
                  <a:srgbClr val="FF0000"/>
                </a:solidFill>
              </a:rPr>
              <a:t>see</a:t>
            </a:r>
            <a:r>
              <a:rPr lang="en">
                <a:solidFill>
                  <a:schemeClr val="dk1"/>
                </a:solidFill>
              </a:rPr>
              <a:t> and </a:t>
            </a:r>
            <a:r>
              <a:rPr lang="en">
                <a:solidFill>
                  <a:srgbClr val="FF0000"/>
                </a:solidFill>
              </a:rPr>
              <a:t>interpret</a:t>
            </a:r>
            <a:r>
              <a:rPr lang="en">
                <a:solidFill>
                  <a:schemeClr val="dk1"/>
                </a:solidFill>
              </a:rPr>
              <a:t> and </a:t>
            </a:r>
            <a:r>
              <a:rPr lang="en">
                <a:solidFill>
                  <a:srgbClr val="FF0000"/>
                </a:solidFill>
              </a:rPr>
              <a:t>extract information </a:t>
            </a:r>
            <a:r>
              <a:rPr lang="en">
                <a:solidFill>
                  <a:schemeClr val="dk1"/>
                </a:solidFill>
              </a:rPr>
              <a:t>from images and videos, videos can be seen as collection of images.</a:t>
            </a:r>
            <a:endParaRPr>
              <a:solidFill>
                <a:schemeClr val="dk1"/>
              </a:solidFill>
            </a:endParaRPr>
          </a:p>
        </p:txBody>
      </p:sp>
      <p:pic>
        <p:nvPicPr>
          <p:cNvPr id="73" name="Google Shape;73;p15"/>
          <p:cNvPicPr preferRelativeResize="0"/>
          <p:nvPr/>
        </p:nvPicPr>
        <p:blipFill>
          <a:blip r:embed="rId3">
            <a:alphaModFix/>
          </a:blip>
          <a:stretch>
            <a:fillRect/>
          </a:stretch>
        </p:blipFill>
        <p:spPr>
          <a:xfrm>
            <a:off x="4119250" y="1074616"/>
            <a:ext cx="5024748" cy="406888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Steps to export your Custom Vision project model.</a:t>
            </a:r>
            <a:endParaRPr/>
          </a:p>
        </p:txBody>
      </p:sp>
      <p:sp>
        <p:nvSpPr>
          <p:cNvPr id="275" name="Google Shape;275;p42"/>
          <p:cNvSpPr txBox="1">
            <a:spLocks noGrp="1"/>
          </p:cNvSpPr>
          <p:nvPr>
            <p:ph type="body" idx="1"/>
          </p:nvPr>
        </p:nvSpPr>
        <p:spPr>
          <a:xfrm>
            <a:off x="159300" y="1000075"/>
            <a:ext cx="8673000" cy="392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sz="1400">
                <a:solidFill>
                  <a:schemeClr val="dk1"/>
                </a:solidFill>
              </a:rPr>
              <a:t>Step 2: Select Dockerfile from the list of available options</a:t>
            </a:r>
            <a:endParaRPr sz="1400">
              <a:solidFill>
                <a:schemeClr val="dk1"/>
              </a:solidFill>
            </a:endParaRPr>
          </a:p>
        </p:txBody>
      </p:sp>
      <p:pic>
        <p:nvPicPr>
          <p:cNvPr id="276" name="Google Shape;276;p42"/>
          <p:cNvPicPr preferRelativeResize="0"/>
          <p:nvPr/>
        </p:nvPicPr>
        <p:blipFill>
          <a:blip r:embed="rId3">
            <a:alphaModFix/>
          </a:blip>
          <a:stretch>
            <a:fillRect/>
          </a:stretch>
        </p:blipFill>
        <p:spPr>
          <a:xfrm>
            <a:off x="1219200" y="1468375"/>
            <a:ext cx="7855031" cy="3446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Steps to export your Custom Vision project model.</a:t>
            </a:r>
            <a:endParaRPr/>
          </a:p>
        </p:txBody>
      </p:sp>
      <p:sp>
        <p:nvSpPr>
          <p:cNvPr id="282" name="Google Shape;282;p43"/>
          <p:cNvSpPr txBox="1">
            <a:spLocks noGrp="1"/>
          </p:cNvSpPr>
          <p:nvPr>
            <p:ph type="body" idx="1"/>
          </p:nvPr>
        </p:nvSpPr>
        <p:spPr>
          <a:xfrm>
            <a:off x="159300" y="1000075"/>
            <a:ext cx="8673000" cy="392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sz="1400">
                <a:solidFill>
                  <a:schemeClr val="dk1"/>
                </a:solidFill>
              </a:rPr>
              <a:t>Step 3: Then select the Linux version of the Dockerfile.</a:t>
            </a:r>
            <a:endParaRPr sz="1400">
              <a:solidFill>
                <a:schemeClr val="dk1"/>
              </a:solidFill>
            </a:endParaRPr>
          </a:p>
        </p:txBody>
      </p:sp>
      <p:pic>
        <p:nvPicPr>
          <p:cNvPr id="283" name="Google Shape;283;p43"/>
          <p:cNvPicPr preferRelativeResize="0"/>
          <p:nvPr/>
        </p:nvPicPr>
        <p:blipFill>
          <a:blip r:embed="rId3">
            <a:alphaModFix/>
          </a:blip>
          <a:stretch>
            <a:fillRect/>
          </a:stretch>
        </p:blipFill>
        <p:spPr>
          <a:xfrm>
            <a:off x="381000" y="1468375"/>
            <a:ext cx="7863599" cy="2731375"/>
          </a:xfrm>
          <a:prstGeom prst="rect">
            <a:avLst/>
          </a:prstGeom>
          <a:noFill/>
          <a:ln>
            <a:noFill/>
          </a:ln>
        </p:spPr>
      </p:pic>
      <p:sp>
        <p:nvSpPr>
          <p:cNvPr id="284" name="Google Shape;284;p43"/>
          <p:cNvSpPr txBox="1">
            <a:spLocks noGrp="1"/>
          </p:cNvSpPr>
          <p:nvPr>
            <p:ph type="body" idx="1"/>
          </p:nvPr>
        </p:nvSpPr>
        <p:spPr>
          <a:xfrm>
            <a:off x="159300" y="4276675"/>
            <a:ext cx="8673000" cy="717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solidFill>
                  <a:schemeClr val="dk1"/>
                </a:solidFill>
              </a:rPr>
              <a:t>Step 4: Download the docker file and unzip and you have a ready-made Docker solution with a Python Flask REST API. This was how the Azure IoT Edge Image Classification module is created in this solution. </a:t>
            </a:r>
            <a:endParaRPr sz="1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Installing the solution</a:t>
            </a:r>
            <a:endParaRPr/>
          </a:p>
        </p:txBody>
      </p:sp>
      <p:sp>
        <p:nvSpPr>
          <p:cNvPr id="290" name="Google Shape;290;p44"/>
          <p:cNvSpPr txBox="1">
            <a:spLocks noGrp="1"/>
          </p:cNvSpPr>
          <p:nvPr>
            <p:ph type="body" idx="1"/>
          </p:nvPr>
        </p:nvSpPr>
        <p:spPr>
          <a:xfrm>
            <a:off x="159300" y="1228675"/>
            <a:ext cx="8673000" cy="383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chemeClr val="dk1"/>
                </a:solidFill>
              </a:rPr>
              <a:t>Step 1: Clone the repository for creating an image recognition solution with Azure IoT Edge and Azure Cognitive Services. </a:t>
            </a:r>
            <a:endParaRPr sz="1400">
              <a:solidFill>
                <a:schemeClr val="dk1"/>
              </a:solidFill>
            </a:endParaRPr>
          </a:p>
          <a:p>
            <a:pPr marL="0" lvl="0" indent="0" algn="l" rtl="0">
              <a:spcBef>
                <a:spcPts val="1200"/>
              </a:spcBef>
              <a:spcAft>
                <a:spcPts val="0"/>
              </a:spcAft>
              <a:buNone/>
            </a:pPr>
            <a:r>
              <a:rPr lang="en" sz="1400">
                <a:solidFill>
                  <a:schemeClr val="dk1"/>
                </a:solidFill>
              </a:rPr>
              <a:t>Step 2: Install the Azure IoT Edge runtime on your Linux desktop or device (eg Raspberry Pi).</a:t>
            </a:r>
            <a:endParaRPr sz="1400">
              <a:solidFill>
                <a:schemeClr val="dk1"/>
              </a:solidFill>
            </a:endParaRPr>
          </a:p>
          <a:p>
            <a:pPr marL="0" lvl="0" indent="0" algn="l" rtl="0">
              <a:spcBef>
                <a:spcPts val="1200"/>
              </a:spcBef>
              <a:spcAft>
                <a:spcPts val="0"/>
              </a:spcAft>
              <a:buNone/>
            </a:pPr>
            <a:r>
              <a:rPr lang="en" sz="1400">
                <a:solidFill>
                  <a:schemeClr val="dk1"/>
                </a:solidFill>
              </a:rPr>
              <a:t>Step 3: Install the following software development tools.</a:t>
            </a:r>
            <a:endParaRPr sz="1400">
              <a:solidFill>
                <a:schemeClr val="dk1"/>
              </a:solidFill>
            </a:endParaRPr>
          </a:p>
          <a:p>
            <a:pPr marL="0" lvl="0" indent="0" algn="l" rtl="0">
              <a:spcBef>
                <a:spcPts val="1200"/>
              </a:spcBef>
              <a:spcAft>
                <a:spcPts val="0"/>
              </a:spcAft>
              <a:buNone/>
            </a:pPr>
            <a:r>
              <a:rPr lang="en" sz="1400">
                <a:solidFill>
                  <a:schemeClr val="dk1"/>
                </a:solidFill>
              </a:rPr>
              <a:t>	Visual Studio Code </a:t>
            </a:r>
            <a:endParaRPr sz="1400">
              <a:solidFill>
                <a:schemeClr val="dk1"/>
              </a:solidFill>
            </a:endParaRPr>
          </a:p>
          <a:p>
            <a:pPr marL="0" lvl="0" indent="457200" algn="l" rtl="0">
              <a:spcBef>
                <a:spcPts val="0"/>
              </a:spcBef>
              <a:spcAft>
                <a:spcPts val="0"/>
              </a:spcAft>
              <a:buNone/>
            </a:pPr>
            <a:r>
              <a:rPr lang="en" sz="1400">
                <a:solidFill>
                  <a:schemeClr val="dk1"/>
                </a:solidFill>
              </a:rPr>
              <a:t>Plus, the following Visual Studio Code Extensions </a:t>
            </a:r>
            <a:endParaRPr sz="1400">
              <a:solidFill>
                <a:schemeClr val="dk1"/>
              </a:solidFill>
            </a:endParaRPr>
          </a:p>
          <a:p>
            <a:pPr marL="457200" lvl="0" indent="457200" algn="l" rtl="0">
              <a:spcBef>
                <a:spcPts val="0"/>
              </a:spcBef>
              <a:spcAft>
                <a:spcPts val="0"/>
              </a:spcAft>
              <a:buNone/>
            </a:pPr>
            <a:r>
              <a:rPr lang="en" sz="1400">
                <a:solidFill>
                  <a:schemeClr val="dk1"/>
                </a:solidFill>
              </a:rPr>
              <a:t>Azure IoT Edge </a:t>
            </a:r>
            <a:endParaRPr sz="1400">
              <a:solidFill>
                <a:schemeClr val="dk1"/>
              </a:solidFill>
            </a:endParaRPr>
          </a:p>
          <a:p>
            <a:pPr marL="457200" lvl="0" indent="457200" algn="l" rtl="0">
              <a:spcBef>
                <a:spcPts val="0"/>
              </a:spcBef>
              <a:spcAft>
                <a:spcPts val="0"/>
              </a:spcAft>
              <a:buNone/>
            </a:pPr>
            <a:r>
              <a:rPr lang="en" sz="1400">
                <a:solidFill>
                  <a:schemeClr val="dk1"/>
                </a:solidFill>
              </a:rPr>
              <a:t>JSON Tools useful for changing the “Create Options” for a module. </a:t>
            </a:r>
            <a:endParaRPr sz="1400">
              <a:solidFill>
                <a:schemeClr val="dk1"/>
              </a:solidFill>
            </a:endParaRPr>
          </a:p>
          <a:p>
            <a:pPr marL="0" lvl="0" indent="457200" algn="l" rtl="0">
              <a:spcBef>
                <a:spcPts val="0"/>
              </a:spcBef>
              <a:spcAft>
                <a:spcPts val="0"/>
              </a:spcAft>
              <a:buNone/>
            </a:pPr>
            <a:r>
              <a:rPr lang="en" sz="1400">
                <a:solidFill>
                  <a:schemeClr val="dk1"/>
                </a:solidFill>
              </a:rPr>
              <a:t>Docker Community Edition on your development machine</a:t>
            </a:r>
            <a:endParaRPr sz="1400">
              <a:solidFill>
                <a:schemeClr val="dk1"/>
              </a:solidFill>
            </a:endParaRPr>
          </a:p>
          <a:p>
            <a:pPr marL="0" lvl="0" indent="0" algn="l" rtl="0">
              <a:spcBef>
                <a:spcPts val="1200"/>
              </a:spcBef>
              <a:spcAft>
                <a:spcPts val="1200"/>
              </a:spcAft>
              <a:buNone/>
            </a:pPr>
            <a:r>
              <a:rPr lang="en" sz="1400">
                <a:solidFill>
                  <a:schemeClr val="dk1"/>
                </a:solidFill>
              </a:rPr>
              <a:t>Step 4: With Visual Studio Code, open the IoT Edge solution you cloned to your developer desktop.</a:t>
            </a:r>
            <a:endParaRPr sz="1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Building the Solution</a:t>
            </a:r>
            <a:endParaRPr/>
          </a:p>
        </p:txBody>
      </p:sp>
      <p:sp>
        <p:nvSpPr>
          <p:cNvPr id="296" name="Google Shape;296;p45"/>
          <p:cNvSpPr txBox="1">
            <a:spLocks noGrp="1"/>
          </p:cNvSpPr>
          <p:nvPr>
            <p:ph type="body" idx="1"/>
          </p:nvPr>
        </p:nvSpPr>
        <p:spPr>
          <a:xfrm>
            <a:off x="159300" y="1228675"/>
            <a:ext cx="8673000" cy="776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400">
                <a:solidFill>
                  <a:schemeClr val="dk1"/>
                </a:solidFill>
              </a:rPr>
              <a:t>Step 1: Pushing the image to a local Docker repository with specifying the localhost.</a:t>
            </a:r>
            <a:endParaRPr sz="1400">
              <a:solidFill>
                <a:schemeClr val="dk1"/>
              </a:solidFill>
            </a:endParaRPr>
          </a:p>
          <a:p>
            <a:pPr marL="0" lvl="0" indent="0" algn="l" rtl="0">
              <a:spcBef>
                <a:spcPts val="1200"/>
              </a:spcBef>
              <a:spcAft>
                <a:spcPts val="1200"/>
              </a:spcAft>
              <a:buNone/>
            </a:pPr>
            <a:r>
              <a:rPr lang="en" sz="1400">
                <a:solidFill>
                  <a:schemeClr val="dk1"/>
                </a:solidFill>
              </a:rPr>
              <a:t>Step 2: Confirm processor architecture using the Visual Studio Code</a:t>
            </a:r>
            <a:endParaRPr sz="1400">
              <a:solidFill>
                <a:schemeClr val="dk1"/>
              </a:solidFill>
            </a:endParaRPr>
          </a:p>
        </p:txBody>
      </p:sp>
      <p:pic>
        <p:nvPicPr>
          <p:cNvPr id="297" name="Google Shape;297;p45"/>
          <p:cNvPicPr preferRelativeResize="0"/>
          <p:nvPr/>
        </p:nvPicPr>
        <p:blipFill>
          <a:blip r:embed="rId3">
            <a:alphaModFix/>
          </a:blip>
          <a:stretch>
            <a:fillRect/>
          </a:stretch>
        </p:blipFill>
        <p:spPr>
          <a:xfrm>
            <a:off x="1421813" y="2005375"/>
            <a:ext cx="6300380" cy="2833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6"/>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Building the Solution</a:t>
            </a:r>
            <a:endParaRPr/>
          </a:p>
        </p:txBody>
      </p:sp>
      <p:sp>
        <p:nvSpPr>
          <p:cNvPr id="303" name="Google Shape;303;p46"/>
          <p:cNvSpPr txBox="1">
            <a:spLocks noGrp="1"/>
          </p:cNvSpPr>
          <p:nvPr>
            <p:ph type="body" idx="1"/>
          </p:nvPr>
        </p:nvSpPr>
        <p:spPr>
          <a:xfrm>
            <a:off x="159300" y="1228675"/>
            <a:ext cx="3603900" cy="2570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chemeClr val="dk1"/>
                </a:solidFill>
              </a:rPr>
              <a:t>Step 3: Build and Push the solution to Docker by right mouse clicking the deployment.template.json file and select “Build and Push IoT Edge Solution”.</a:t>
            </a:r>
            <a:endParaRPr sz="1500">
              <a:solidFill>
                <a:schemeClr val="dk1"/>
              </a:solidFill>
            </a:endParaRPr>
          </a:p>
        </p:txBody>
      </p:sp>
      <p:pic>
        <p:nvPicPr>
          <p:cNvPr id="304" name="Google Shape;304;p46"/>
          <p:cNvPicPr preferRelativeResize="0"/>
          <p:nvPr/>
        </p:nvPicPr>
        <p:blipFill>
          <a:blip r:embed="rId3">
            <a:alphaModFix/>
          </a:blip>
          <a:stretch>
            <a:fillRect/>
          </a:stretch>
        </p:blipFill>
        <p:spPr>
          <a:xfrm>
            <a:off x="3832400" y="847675"/>
            <a:ext cx="5228499" cy="4071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Deploying the Solution</a:t>
            </a:r>
            <a:endParaRPr/>
          </a:p>
        </p:txBody>
      </p:sp>
      <p:sp>
        <p:nvSpPr>
          <p:cNvPr id="310" name="Google Shape;310;p47"/>
          <p:cNvSpPr txBox="1">
            <a:spLocks noGrp="1"/>
          </p:cNvSpPr>
          <p:nvPr>
            <p:ph type="body" idx="1"/>
          </p:nvPr>
        </p:nvSpPr>
        <p:spPr>
          <a:xfrm>
            <a:off x="159300" y="1228675"/>
            <a:ext cx="3603900" cy="2570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chemeClr val="dk1"/>
                </a:solidFill>
              </a:rPr>
              <a:t>When the Docker Build and Push process has completed select the Azure IoT Hub device you want to deploy the solution to. Right mouse click the deployment.json file found in the config folder and select the target device from the drop-down list.</a:t>
            </a:r>
            <a:endParaRPr sz="1500">
              <a:solidFill>
                <a:schemeClr val="dk1"/>
              </a:solidFill>
            </a:endParaRPr>
          </a:p>
        </p:txBody>
      </p:sp>
      <p:pic>
        <p:nvPicPr>
          <p:cNvPr id="311" name="Google Shape;311;p47"/>
          <p:cNvPicPr preferRelativeResize="0"/>
          <p:nvPr/>
        </p:nvPicPr>
        <p:blipFill>
          <a:blip r:embed="rId3">
            <a:alphaModFix/>
          </a:blip>
          <a:stretch>
            <a:fillRect/>
          </a:stretch>
        </p:blipFill>
        <p:spPr>
          <a:xfrm>
            <a:off x="4144200" y="153025"/>
            <a:ext cx="4764300" cy="4914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8"/>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Monitoring the Solution on the IoT Edge Device</a:t>
            </a:r>
            <a:endParaRPr/>
          </a:p>
        </p:txBody>
      </p:sp>
      <p:sp>
        <p:nvSpPr>
          <p:cNvPr id="317" name="Google Shape;317;p48"/>
          <p:cNvSpPr txBox="1">
            <a:spLocks noGrp="1"/>
          </p:cNvSpPr>
          <p:nvPr>
            <p:ph type="body" idx="1"/>
          </p:nvPr>
        </p:nvSpPr>
        <p:spPr>
          <a:xfrm>
            <a:off x="159300" y="1228675"/>
            <a:ext cx="8520600" cy="894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chemeClr val="dk1"/>
                </a:solidFill>
              </a:rPr>
              <a:t>Once the solution has been deployed you can monitor it on the IoT Edge device itself using the </a:t>
            </a:r>
            <a:r>
              <a:rPr lang="en" sz="1500" i="1">
                <a:solidFill>
                  <a:schemeClr val="dk1"/>
                </a:solidFill>
              </a:rPr>
              <a:t>iotedge list </a:t>
            </a:r>
            <a:r>
              <a:rPr lang="en" sz="1500">
                <a:solidFill>
                  <a:schemeClr val="dk1"/>
                </a:solidFill>
              </a:rPr>
              <a:t>command.</a:t>
            </a:r>
            <a:endParaRPr sz="1500">
              <a:solidFill>
                <a:schemeClr val="dk1"/>
              </a:solidFill>
            </a:endParaRPr>
          </a:p>
        </p:txBody>
      </p:sp>
      <p:pic>
        <p:nvPicPr>
          <p:cNvPr id="318" name="Google Shape;318;p48"/>
          <p:cNvPicPr preferRelativeResize="0"/>
          <p:nvPr/>
        </p:nvPicPr>
        <p:blipFill>
          <a:blip r:embed="rId3">
            <a:alphaModFix/>
          </a:blip>
          <a:stretch>
            <a:fillRect/>
          </a:stretch>
        </p:blipFill>
        <p:spPr>
          <a:xfrm>
            <a:off x="152400" y="2275975"/>
            <a:ext cx="8839204" cy="170482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1593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Monitoring the Solution on the IoT Edge Device</a:t>
            </a:r>
            <a:endParaRPr/>
          </a:p>
        </p:txBody>
      </p:sp>
      <p:sp>
        <p:nvSpPr>
          <p:cNvPr id="324" name="Google Shape;324;p49"/>
          <p:cNvSpPr txBox="1">
            <a:spLocks noGrp="1"/>
          </p:cNvSpPr>
          <p:nvPr>
            <p:ph type="body" idx="1"/>
          </p:nvPr>
        </p:nvSpPr>
        <p:spPr>
          <a:xfrm>
            <a:off x="159300" y="1076275"/>
            <a:ext cx="8520600" cy="894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chemeClr val="dk1"/>
                </a:solidFill>
              </a:rPr>
              <a:t>You can also monitor the state of the Azure IoT Edge module from the Azure IoT Hub blade on the Azure Portal.</a:t>
            </a:r>
            <a:endParaRPr sz="1500">
              <a:solidFill>
                <a:schemeClr val="dk1"/>
              </a:solidFill>
            </a:endParaRPr>
          </a:p>
        </p:txBody>
      </p:sp>
      <p:pic>
        <p:nvPicPr>
          <p:cNvPr id="325" name="Google Shape;325;p49"/>
          <p:cNvPicPr preferRelativeResize="0"/>
          <p:nvPr/>
        </p:nvPicPr>
        <p:blipFill>
          <a:blip r:embed="rId3">
            <a:alphaModFix/>
          </a:blip>
          <a:stretch>
            <a:fillRect/>
          </a:stretch>
        </p:blipFill>
        <p:spPr>
          <a:xfrm>
            <a:off x="457200" y="1893350"/>
            <a:ext cx="7645425" cy="3173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txBox="1">
            <a:spLocks noGrp="1"/>
          </p:cNvSpPr>
          <p:nvPr>
            <p:ph type="title"/>
          </p:nvPr>
        </p:nvSpPr>
        <p:spPr>
          <a:xfrm>
            <a:off x="1593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Monitoring the Solution on the IoT Edge Device</a:t>
            </a:r>
            <a:endParaRPr/>
          </a:p>
        </p:txBody>
      </p:sp>
      <p:sp>
        <p:nvSpPr>
          <p:cNvPr id="331" name="Google Shape;331;p50"/>
          <p:cNvSpPr txBox="1">
            <a:spLocks noGrp="1"/>
          </p:cNvSpPr>
          <p:nvPr>
            <p:ph type="body" idx="1"/>
          </p:nvPr>
        </p:nvSpPr>
        <p:spPr>
          <a:xfrm>
            <a:off x="159300" y="847675"/>
            <a:ext cx="8520600" cy="894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chemeClr val="dk1"/>
                </a:solidFill>
              </a:rPr>
              <a:t>Click on the device from the Azure IoT Edge blade to view more details about the modules running on the device.</a:t>
            </a:r>
            <a:endParaRPr sz="1500">
              <a:solidFill>
                <a:schemeClr val="dk1"/>
              </a:solidFill>
            </a:endParaRPr>
          </a:p>
        </p:txBody>
      </p:sp>
      <p:pic>
        <p:nvPicPr>
          <p:cNvPr id="332" name="Google Shape;332;p50"/>
          <p:cNvPicPr preferRelativeResize="0"/>
          <p:nvPr/>
        </p:nvPicPr>
        <p:blipFill>
          <a:blip r:embed="rId3">
            <a:alphaModFix/>
          </a:blip>
          <a:stretch>
            <a:fillRect/>
          </a:stretch>
        </p:blipFill>
        <p:spPr>
          <a:xfrm>
            <a:off x="1513525" y="1283350"/>
            <a:ext cx="5663525" cy="3790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151550" y="407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320"/>
              <a:t>Lecture Summary</a:t>
            </a:r>
            <a:endParaRPr sz="2320"/>
          </a:p>
        </p:txBody>
      </p:sp>
      <p:sp>
        <p:nvSpPr>
          <p:cNvPr id="338" name="Google Shape;338;p51"/>
          <p:cNvSpPr txBox="1">
            <a:spLocks noGrp="1"/>
          </p:cNvSpPr>
          <p:nvPr>
            <p:ph type="body" idx="1"/>
          </p:nvPr>
        </p:nvSpPr>
        <p:spPr>
          <a:xfrm>
            <a:off x="95250" y="1045625"/>
            <a:ext cx="8953500" cy="394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Computer Vision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Introduction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How it works?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Techniques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Architecture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Objection detection models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RCNN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Fast-RCNN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Faster-RCNN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SSD</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YOLO</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Azure compute vision as SaaS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Usecase</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How Computer Vision Works?</a:t>
            </a:r>
            <a:endParaRPr/>
          </a:p>
        </p:txBody>
      </p:sp>
      <p:sp>
        <p:nvSpPr>
          <p:cNvPr id="79" name="Google Shape;79;p16"/>
          <p:cNvSpPr txBox="1">
            <a:spLocks noGrp="1"/>
          </p:cNvSpPr>
          <p:nvPr>
            <p:ph type="body" idx="1"/>
          </p:nvPr>
        </p:nvSpPr>
        <p:spPr>
          <a:xfrm>
            <a:off x="95250" y="1198025"/>
            <a:ext cx="8740800" cy="15507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400">
                <a:solidFill>
                  <a:schemeClr val="dk1"/>
                </a:solidFill>
              </a:rPr>
              <a:t>To train a computer vision model, you essentially feed some thousands of images of cats and it's going to do some complex mathematics and feature extraction etc in the background. </a:t>
            </a:r>
            <a:endParaRPr sz="1400">
              <a:solidFill>
                <a:schemeClr val="dk1"/>
              </a:solidFill>
            </a:endParaRPr>
          </a:p>
          <a:p>
            <a:pPr marL="0" lvl="0" indent="0" algn="l" rtl="0">
              <a:lnSpc>
                <a:spcPct val="105000"/>
              </a:lnSpc>
              <a:spcBef>
                <a:spcPts val="1200"/>
              </a:spcBef>
              <a:spcAft>
                <a:spcPts val="1200"/>
              </a:spcAft>
              <a:buNone/>
            </a:pPr>
            <a:r>
              <a:rPr lang="en" sz="1400">
                <a:solidFill>
                  <a:schemeClr val="dk1"/>
                </a:solidFill>
              </a:rPr>
              <a:t>Based on that it learns some key understanding or properties that define cats.</a:t>
            </a:r>
            <a:endParaRPr sz="1400">
              <a:solidFill>
                <a:schemeClr val="dk1"/>
              </a:solidFill>
            </a:endParaRPr>
          </a:p>
        </p:txBody>
      </p:sp>
      <p:pic>
        <p:nvPicPr>
          <p:cNvPr id="80" name="Google Shape;80;p16"/>
          <p:cNvPicPr preferRelativeResize="0"/>
          <p:nvPr/>
        </p:nvPicPr>
        <p:blipFill>
          <a:blip r:embed="rId3">
            <a:alphaModFix/>
          </a:blip>
          <a:stretch>
            <a:fillRect/>
          </a:stretch>
        </p:blipFill>
        <p:spPr>
          <a:xfrm>
            <a:off x="152400" y="2157175"/>
            <a:ext cx="2808650" cy="2757725"/>
          </a:xfrm>
          <a:prstGeom prst="rect">
            <a:avLst/>
          </a:prstGeom>
          <a:noFill/>
          <a:ln>
            <a:noFill/>
          </a:ln>
        </p:spPr>
      </p:pic>
      <p:sp>
        <p:nvSpPr>
          <p:cNvPr id="81" name="Google Shape;81;p16"/>
          <p:cNvSpPr txBox="1"/>
          <p:nvPr/>
        </p:nvSpPr>
        <p:spPr>
          <a:xfrm>
            <a:off x="342125" y="4686300"/>
            <a:ext cx="253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Thousands of cats images</a:t>
            </a:r>
            <a:endParaRPr/>
          </a:p>
        </p:txBody>
      </p:sp>
      <p:cxnSp>
        <p:nvCxnSpPr>
          <p:cNvPr id="82" name="Google Shape;82;p16"/>
          <p:cNvCxnSpPr>
            <a:stCxn id="80" idx="3"/>
          </p:cNvCxnSpPr>
          <p:nvPr/>
        </p:nvCxnSpPr>
        <p:spPr>
          <a:xfrm rot="10800000" flipH="1">
            <a:off x="2961050" y="3527337"/>
            <a:ext cx="861300" cy="87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3073600" y="3504675"/>
            <a:ext cx="67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Input</a:t>
            </a:r>
            <a:endParaRPr b="1"/>
          </a:p>
        </p:txBody>
      </p:sp>
      <p:pic>
        <p:nvPicPr>
          <p:cNvPr id="84" name="Google Shape;84;p16"/>
          <p:cNvPicPr preferRelativeResize="0"/>
          <p:nvPr/>
        </p:nvPicPr>
        <p:blipFill>
          <a:blip r:embed="rId4">
            <a:alphaModFix/>
          </a:blip>
          <a:stretch>
            <a:fillRect/>
          </a:stretch>
        </p:blipFill>
        <p:spPr>
          <a:xfrm>
            <a:off x="3974750" y="2465575"/>
            <a:ext cx="2065326" cy="2030050"/>
          </a:xfrm>
          <a:prstGeom prst="rect">
            <a:avLst/>
          </a:prstGeom>
          <a:noFill/>
          <a:ln>
            <a:noFill/>
          </a:ln>
        </p:spPr>
      </p:pic>
      <p:sp>
        <p:nvSpPr>
          <p:cNvPr id="85" name="Google Shape;85;p16"/>
          <p:cNvSpPr txBox="1"/>
          <p:nvPr/>
        </p:nvSpPr>
        <p:spPr>
          <a:xfrm>
            <a:off x="4210575" y="4331425"/>
            <a:ext cx="184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Feature extraction</a:t>
            </a:r>
            <a:endParaRPr/>
          </a:p>
        </p:txBody>
      </p:sp>
      <p:cxnSp>
        <p:nvCxnSpPr>
          <p:cNvPr id="86" name="Google Shape;86;p16"/>
          <p:cNvCxnSpPr/>
          <p:nvPr/>
        </p:nvCxnSpPr>
        <p:spPr>
          <a:xfrm rot="10800000" flipH="1">
            <a:off x="5887676" y="3480000"/>
            <a:ext cx="636900" cy="600"/>
          </a:xfrm>
          <a:prstGeom prst="straightConnector1">
            <a:avLst/>
          </a:prstGeom>
          <a:noFill/>
          <a:ln w="9525" cap="flat" cmpd="sng">
            <a:solidFill>
              <a:schemeClr val="dk2"/>
            </a:solidFill>
            <a:prstDash val="solid"/>
            <a:round/>
            <a:headEnd type="none" w="med" len="med"/>
            <a:tailEnd type="triangle" w="med" len="med"/>
          </a:ln>
        </p:spPr>
      </p:cxnSp>
      <p:pic>
        <p:nvPicPr>
          <p:cNvPr id="87" name="Google Shape;87;p16"/>
          <p:cNvPicPr preferRelativeResize="0"/>
          <p:nvPr/>
        </p:nvPicPr>
        <p:blipFill>
          <a:blip r:embed="rId5">
            <a:alphaModFix/>
          </a:blip>
          <a:stretch>
            <a:fillRect/>
          </a:stretch>
        </p:blipFill>
        <p:spPr>
          <a:xfrm>
            <a:off x="6531300" y="2427200"/>
            <a:ext cx="2536500" cy="2097950"/>
          </a:xfrm>
          <a:prstGeom prst="rect">
            <a:avLst/>
          </a:prstGeom>
          <a:noFill/>
          <a:ln>
            <a:noFill/>
          </a:ln>
        </p:spPr>
      </p:pic>
      <p:sp>
        <p:nvSpPr>
          <p:cNvPr id="88" name="Google Shape;88;p16"/>
          <p:cNvSpPr txBox="1"/>
          <p:nvPr/>
        </p:nvSpPr>
        <p:spPr>
          <a:xfrm>
            <a:off x="7430200" y="4443975"/>
            <a:ext cx="204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Output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52"/>
          <p:cNvPicPr preferRelativeResize="0"/>
          <p:nvPr/>
        </p:nvPicPr>
        <p:blipFill>
          <a:blip r:embed="rId3">
            <a:alphaModFix/>
          </a:blip>
          <a:stretch>
            <a:fillRect/>
          </a:stretch>
        </p:blipFill>
        <p:spPr>
          <a:xfrm>
            <a:off x="1792175" y="933450"/>
            <a:ext cx="5829300" cy="327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Computer Vision: Data Analytics View</a:t>
            </a:r>
            <a:endParaRPr/>
          </a:p>
        </p:txBody>
      </p:sp>
      <p:sp>
        <p:nvSpPr>
          <p:cNvPr id="94" name="Google Shape;94;p17"/>
          <p:cNvSpPr txBox="1">
            <a:spLocks noGrp="1"/>
          </p:cNvSpPr>
          <p:nvPr>
            <p:ph type="body" idx="1"/>
          </p:nvPr>
        </p:nvSpPr>
        <p:spPr>
          <a:xfrm>
            <a:off x="95250" y="1274225"/>
            <a:ext cx="4635300" cy="3650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400">
                <a:solidFill>
                  <a:schemeClr val="dk1"/>
                </a:solidFill>
              </a:rPr>
              <a:t>With every machine learning model, the model is not only the important part. </a:t>
            </a: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The fundamental fact that's going to determine how good your model is the data you feed it. </a:t>
            </a: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Today, this is another point that we want to focus on is the fact that your model is only as good as your data. </a:t>
            </a:r>
            <a:endParaRPr sz="1400">
              <a:solidFill>
                <a:schemeClr val="dk1"/>
              </a:solidFill>
            </a:endParaRPr>
          </a:p>
          <a:p>
            <a:pPr marL="0" lvl="0" indent="0" algn="l" rtl="0">
              <a:lnSpc>
                <a:spcPct val="105000"/>
              </a:lnSpc>
              <a:spcBef>
                <a:spcPts val="1200"/>
              </a:spcBef>
              <a:spcAft>
                <a:spcPts val="1200"/>
              </a:spcAft>
              <a:buNone/>
            </a:pPr>
            <a:r>
              <a:rPr lang="en" sz="1400">
                <a:solidFill>
                  <a:schemeClr val="dk1"/>
                </a:solidFill>
              </a:rPr>
              <a:t>So one of the key things that we're going to focus on today’s lecture is how to make sure that our data is good when we're building computer vision models.</a:t>
            </a:r>
            <a:endParaRPr sz="1400">
              <a:solidFill>
                <a:schemeClr val="dk1"/>
              </a:solidFill>
            </a:endParaRPr>
          </a:p>
        </p:txBody>
      </p:sp>
      <p:pic>
        <p:nvPicPr>
          <p:cNvPr id="95" name="Google Shape;95;p17"/>
          <p:cNvPicPr preferRelativeResize="0"/>
          <p:nvPr/>
        </p:nvPicPr>
        <p:blipFill>
          <a:blip r:embed="rId3">
            <a:alphaModFix/>
          </a:blip>
          <a:stretch>
            <a:fillRect/>
          </a:stretch>
        </p:blipFill>
        <p:spPr>
          <a:xfrm>
            <a:off x="4806750" y="1314225"/>
            <a:ext cx="4261050" cy="2897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Computer Vision: Techniques</a:t>
            </a:r>
            <a:endParaRPr/>
          </a:p>
        </p:txBody>
      </p:sp>
      <p:sp>
        <p:nvSpPr>
          <p:cNvPr id="101" name="Google Shape;101;p18"/>
          <p:cNvSpPr txBox="1">
            <a:spLocks noGrp="1"/>
          </p:cNvSpPr>
          <p:nvPr>
            <p:ph type="body" idx="1"/>
          </p:nvPr>
        </p:nvSpPr>
        <p:spPr>
          <a:xfrm>
            <a:off x="95250" y="1121825"/>
            <a:ext cx="8847000" cy="3650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1200"/>
              </a:spcAft>
              <a:buNone/>
            </a:pPr>
            <a:r>
              <a:rPr lang="en" sz="1400">
                <a:solidFill>
                  <a:schemeClr val="dk1"/>
                </a:solidFill>
              </a:rPr>
              <a:t>Computer vision deals with all the problems related to images and videos. There's a lot of techniques, fundamentals or  problems that can be tackled with computer vision. A few of them includes image classification, image detection, image segmentation, pattern detection and object localisation. So object detection and image classification are the two things that we're going to talk about today and we're going to go into some of the predictive model build for an object detection model.</a:t>
            </a:r>
            <a:endParaRPr sz="1400">
              <a:solidFill>
                <a:schemeClr val="dk1"/>
              </a:solidFill>
            </a:endParaRPr>
          </a:p>
        </p:txBody>
      </p:sp>
      <p:pic>
        <p:nvPicPr>
          <p:cNvPr id="102" name="Google Shape;102;p18"/>
          <p:cNvPicPr preferRelativeResize="0"/>
          <p:nvPr/>
        </p:nvPicPr>
        <p:blipFill>
          <a:blip r:embed="rId3">
            <a:alphaModFix/>
          </a:blip>
          <a:stretch>
            <a:fillRect/>
          </a:stretch>
        </p:blipFill>
        <p:spPr>
          <a:xfrm>
            <a:off x="1795350" y="2565375"/>
            <a:ext cx="6096000" cy="257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Computer Vision: Architecture</a:t>
            </a:r>
            <a:endParaRPr/>
          </a:p>
        </p:txBody>
      </p:sp>
      <p:pic>
        <p:nvPicPr>
          <p:cNvPr id="108" name="Google Shape;108;p19"/>
          <p:cNvPicPr preferRelativeResize="0"/>
          <p:nvPr/>
        </p:nvPicPr>
        <p:blipFill rotWithShape="1">
          <a:blip r:embed="rId3">
            <a:alphaModFix/>
          </a:blip>
          <a:srcRect l="4023" t="31634" r="7347" b="27297"/>
          <a:stretch/>
        </p:blipFill>
        <p:spPr>
          <a:xfrm>
            <a:off x="895900" y="1663379"/>
            <a:ext cx="7047398" cy="2040899"/>
          </a:xfrm>
          <a:prstGeom prst="rect">
            <a:avLst/>
          </a:prstGeom>
          <a:noFill/>
          <a:ln>
            <a:noFill/>
          </a:ln>
        </p:spPr>
      </p:pic>
      <p:sp>
        <p:nvSpPr>
          <p:cNvPr id="109" name="Google Shape;109;p19"/>
          <p:cNvSpPr txBox="1">
            <a:spLocks noGrp="1"/>
          </p:cNvSpPr>
          <p:nvPr>
            <p:ph type="body" idx="1"/>
          </p:nvPr>
        </p:nvSpPr>
        <p:spPr>
          <a:xfrm>
            <a:off x="95250" y="1198025"/>
            <a:ext cx="8847000" cy="6597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1200"/>
              </a:spcAft>
              <a:buClr>
                <a:schemeClr val="dk1"/>
              </a:buClr>
              <a:buSzPts val="1100"/>
              <a:buFont typeface="Arial"/>
              <a:buNone/>
            </a:pPr>
            <a:r>
              <a:rPr lang="en" sz="1400">
                <a:solidFill>
                  <a:schemeClr val="dk1"/>
                </a:solidFill>
              </a:rPr>
              <a:t>A typical end-to-end pipeline of computer vision architecture is shown below. </a:t>
            </a:r>
            <a:endParaRPr sz="1400">
              <a:solidFill>
                <a:schemeClr val="dk1"/>
              </a:solidFill>
            </a:endParaRPr>
          </a:p>
        </p:txBody>
      </p:sp>
      <p:sp>
        <p:nvSpPr>
          <p:cNvPr id="110" name="Google Shape;110;p19"/>
          <p:cNvSpPr txBox="1">
            <a:spLocks noGrp="1"/>
          </p:cNvSpPr>
          <p:nvPr>
            <p:ph type="body" idx="1"/>
          </p:nvPr>
        </p:nvSpPr>
        <p:spPr>
          <a:xfrm>
            <a:off x="95250" y="3865025"/>
            <a:ext cx="8847000" cy="6597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1200"/>
              </a:spcAft>
              <a:buNone/>
            </a:pPr>
            <a:r>
              <a:rPr lang="en" sz="1400">
                <a:solidFill>
                  <a:srgbClr val="FF0000"/>
                </a:solidFill>
              </a:rPr>
              <a:t>Input data, </a:t>
            </a:r>
            <a:r>
              <a:rPr lang="en" sz="1400">
                <a:solidFill>
                  <a:schemeClr val="dk1"/>
                </a:solidFill>
              </a:rPr>
              <a:t>the images that you want to train your model on, but those images might be coming from a lot of different sources.</a:t>
            </a:r>
            <a:endParaRPr sz="1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Computer Vision Architecture: Pre-processing</a:t>
            </a:r>
            <a:endParaRPr/>
          </a:p>
        </p:txBody>
      </p:sp>
      <p:pic>
        <p:nvPicPr>
          <p:cNvPr id="116" name="Google Shape;116;p20"/>
          <p:cNvPicPr preferRelativeResize="0"/>
          <p:nvPr/>
        </p:nvPicPr>
        <p:blipFill rotWithShape="1">
          <a:blip r:embed="rId3">
            <a:alphaModFix/>
          </a:blip>
          <a:srcRect l="20650" t="31634" r="62983" b="27297"/>
          <a:stretch/>
        </p:blipFill>
        <p:spPr>
          <a:xfrm>
            <a:off x="6922175" y="1412750"/>
            <a:ext cx="1790275" cy="2807725"/>
          </a:xfrm>
          <a:prstGeom prst="rect">
            <a:avLst/>
          </a:prstGeom>
          <a:noFill/>
          <a:ln>
            <a:noFill/>
          </a:ln>
        </p:spPr>
      </p:pic>
      <p:sp>
        <p:nvSpPr>
          <p:cNvPr id="117" name="Google Shape;117;p20"/>
          <p:cNvSpPr txBox="1">
            <a:spLocks noGrp="1"/>
          </p:cNvSpPr>
          <p:nvPr>
            <p:ph type="body" idx="1"/>
          </p:nvPr>
        </p:nvSpPr>
        <p:spPr>
          <a:xfrm>
            <a:off x="95250" y="1198025"/>
            <a:ext cx="6440400" cy="34146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400">
                <a:solidFill>
                  <a:schemeClr val="dk1"/>
                </a:solidFill>
              </a:rPr>
              <a:t>The second and important step is pre-processing of input data.</a:t>
            </a: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Machine learning depends on standardization, means you need to pre-process input images to make sure that they're all of the same size.</a:t>
            </a: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There might be some noise in the images, all of that needs to be dealt with before the image fed into the model.</a:t>
            </a: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If it's not done correctly, the model might learn noise or other features that are not good features or it might learn from those that actually mean that your model is going to be fundamentally flawed. </a:t>
            </a:r>
            <a:endParaRPr sz="1400">
              <a:solidFill>
                <a:schemeClr val="dk1"/>
              </a:solidFill>
            </a:endParaRPr>
          </a:p>
          <a:p>
            <a:pPr marL="0" lvl="0" indent="0" algn="l" rtl="0">
              <a:lnSpc>
                <a:spcPct val="105000"/>
              </a:lnSpc>
              <a:spcBef>
                <a:spcPts val="1200"/>
              </a:spcBef>
              <a:spcAft>
                <a:spcPts val="1200"/>
              </a:spcAft>
              <a:buNone/>
            </a:pPr>
            <a:r>
              <a:rPr lang="en" sz="1400">
                <a:solidFill>
                  <a:schemeClr val="dk1"/>
                </a:solidFill>
              </a:rPr>
              <a:t>Therefore, pre-processing is essentially it's very important that need to be.</a:t>
            </a:r>
            <a:endParaRPr sz="1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159300" y="589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Computer Vision Architecture: Data labeling</a:t>
            </a:r>
            <a:endParaRPr/>
          </a:p>
        </p:txBody>
      </p:sp>
      <p:pic>
        <p:nvPicPr>
          <p:cNvPr id="123" name="Google Shape;123;p21"/>
          <p:cNvPicPr preferRelativeResize="0"/>
          <p:nvPr/>
        </p:nvPicPr>
        <p:blipFill rotWithShape="1">
          <a:blip r:embed="rId3">
            <a:alphaModFix/>
          </a:blip>
          <a:srcRect l="36821" t="31634" r="45821" b="27297"/>
          <a:stretch/>
        </p:blipFill>
        <p:spPr>
          <a:xfrm>
            <a:off x="6376775" y="1305950"/>
            <a:ext cx="1946501" cy="2878176"/>
          </a:xfrm>
          <a:prstGeom prst="rect">
            <a:avLst/>
          </a:prstGeom>
          <a:noFill/>
          <a:ln>
            <a:noFill/>
          </a:ln>
        </p:spPr>
      </p:pic>
      <p:sp>
        <p:nvSpPr>
          <p:cNvPr id="124" name="Google Shape;124;p21"/>
          <p:cNvSpPr txBox="1">
            <a:spLocks noGrp="1"/>
          </p:cNvSpPr>
          <p:nvPr>
            <p:ph type="body" idx="1"/>
          </p:nvPr>
        </p:nvSpPr>
        <p:spPr>
          <a:xfrm>
            <a:off x="400050" y="1350425"/>
            <a:ext cx="5791500" cy="34263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400">
                <a:solidFill>
                  <a:schemeClr val="dk1"/>
                </a:solidFill>
              </a:rPr>
              <a:t>The third step is labeling your data. </a:t>
            </a:r>
            <a:endParaRPr sz="1400">
              <a:solidFill>
                <a:schemeClr val="dk1"/>
              </a:solidFill>
            </a:endParaRPr>
          </a:p>
          <a:p>
            <a:pPr marL="0" lvl="0" indent="0" algn="l" rtl="0">
              <a:lnSpc>
                <a:spcPct val="105000"/>
              </a:lnSpc>
              <a:spcBef>
                <a:spcPts val="1200"/>
              </a:spcBef>
              <a:spcAft>
                <a:spcPts val="0"/>
              </a:spcAft>
              <a:buNone/>
            </a:pPr>
            <a:r>
              <a:rPr lang="en" sz="1400">
                <a:solidFill>
                  <a:schemeClr val="dk1"/>
                </a:solidFill>
              </a:rPr>
              <a:t>For an object detection problem, you have images with different objects, let's say if you have an image with a cat and a dog, you would need to label that specific part of the image where there's a cat and a dog.</a:t>
            </a:r>
            <a:endParaRPr sz="1400">
              <a:solidFill>
                <a:schemeClr val="dk1"/>
              </a:solidFill>
            </a:endParaRPr>
          </a:p>
          <a:p>
            <a:pPr marL="0" lvl="0" indent="0" algn="l" rtl="0">
              <a:lnSpc>
                <a:spcPct val="105000"/>
              </a:lnSpc>
              <a:spcBef>
                <a:spcPts val="1200"/>
              </a:spcBef>
              <a:spcAft>
                <a:spcPts val="1200"/>
              </a:spcAft>
              <a:buNone/>
            </a:pPr>
            <a:r>
              <a:rPr lang="en" sz="1400">
                <a:solidFill>
                  <a:schemeClr val="dk1"/>
                </a:solidFill>
              </a:rPr>
              <a:t>This label or tags to that specific area where there's a dog or cat, so this is essentially labeling and this needs to be done as well.</a:t>
            </a:r>
            <a:endParaRPr sz="14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3288</Words>
  <Application>Microsoft Office PowerPoint</Application>
  <PresentationFormat>On-screen Show (16:9)</PresentationFormat>
  <Paragraphs>188</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Calibri</vt:lpstr>
      <vt:lpstr>Arial</vt:lpstr>
      <vt:lpstr>Arial Narrow</vt:lpstr>
      <vt:lpstr>Simple Light</vt:lpstr>
      <vt:lpstr>PowerPoint Presentation</vt:lpstr>
      <vt:lpstr>After Completion of this lecture you will knowing the following:</vt:lpstr>
      <vt:lpstr>Computer Vision: Introduction</vt:lpstr>
      <vt:lpstr>How Computer Vision Works?</vt:lpstr>
      <vt:lpstr>Computer Vision: Data Analytics View</vt:lpstr>
      <vt:lpstr>Computer Vision: Techniques</vt:lpstr>
      <vt:lpstr>Computer Vision: Architecture</vt:lpstr>
      <vt:lpstr>Computer Vision Architecture: Pre-processing</vt:lpstr>
      <vt:lpstr>Computer Vision Architecture: Data labeling</vt:lpstr>
      <vt:lpstr>Computer Vision Architecture: Feature extraction and prediction</vt:lpstr>
      <vt:lpstr>Computer Vision Architecture: Feature extraction and prediction</vt:lpstr>
      <vt:lpstr>Computer Vision: Object Detection Models</vt:lpstr>
      <vt:lpstr>Object Detection Model: RCNN</vt:lpstr>
      <vt:lpstr>Object Detection Model: Fast RCNN</vt:lpstr>
      <vt:lpstr>Object Detection Model: Faster RCNN</vt:lpstr>
      <vt:lpstr>Object Detection Model: SSD</vt:lpstr>
      <vt:lpstr>Object Detection Model: SSD</vt:lpstr>
      <vt:lpstr>Object Detection Model: YOLOv3</vt:lpstr>
      <vt:lpstr>Object Detection Models: Performance Metric</vt:lpstr>
      <vt:lpstr>Object Detection Models: Performance Metric</vt:lpstr>
      <vt:lpstr>Computer Vision: SaaS Architecture</vt:lpstr>
      <vt:lpstr>Computer Vision: SaaS Architecture</vt:lpstr>
      <vt:lpstr>SaaS: Azure Custom Vision</vt:lpstr>
      <vt:lpstr>Azure Custom Vision on an IoT Edge device</vt:lpstr>
      <vt:lpstr>Use Case: Creating an image recognition solution with Azure IoT Edge and Azure Cognitive Services</vt:lpstr>
      <vt:lpstr>Guide for installing Raspberry Pi</vt:lpstr>
      <vt:lpstr>Considerations and constraints for the solution</vt:lpstr>
      <vt:lpstr>Creating the Fruit Classification Model</vt:lpstr>
      <vt:lpstr>Steps to export your Custom Vision project model.</vt:lpstr>
      <vt:lpstr>Steps to export your Custom Vision project model.</vt:lpstr>
      <vt:lpstr>Steps to export your Custom Vision project model.</vt:lpstr>
      <vt:lpstr>Installing the solution</vt:lpstr>
      <vt:lpstr>Building the Solution</vt:lpstr>
      <vt:lpstr>Building the Solution</vt:lpstr>
      <vt:lpstr>Deploying the Solution</vt:lpstr>
      <vt:lpstr>Monitoring the Solution on the IoT Edge Device</vt:lpstr>
      <vt:lpstr>Monitoring the Solution on the IoT Edge Device</vt:lpstr>
      <vt:lpstr>Monitoring the Solution on the IoT Edge Device</vt:lpstr>
      <vt:lpstr>Lecture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Rajiv Mishra</dc:creator>
  <cp:lastModifiedBy> </cp:lastModifiedBy>
  <cp:revision>2</cp:revision>
  <dcterms:modified xsi:type="dcterms:W3CDTF">2022-12-26T04:56:30Z</dcterms:modified>
</cp:coreProperties>
</file>